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6"/>
  </p:notesMasterIdLst>
  <p:handoutMasterIdLst>
    <p:handoutMasterId r:id="rId27"/>
  </p:handoutMasterIdLst>
  <p:sldIdLst>
    <p:sldId id="262" r:id="rId5"/>
    <p:sldId id="307" r:id="rId6"/>
    <p:sldId id="428" r:id="rId7"/>
    <p:sldId id="433" r:id="rId8"/>
    <p:sldId id="444" r:id="rId9"/>
    <p:sldId id="445" r:id="rId10"/>
    <p:sldId id="446" r:id="rId11"/>
    <p:sldId id="447" r:id="rId12"/>
    <p:sldId id="448" r:id="rId13"/>
    <p:sldId id="449" r:id="rId14"/>
    <p:sldId id="450" r:id="rId15"/>
    <p:sldId id="451" r:id="rId16"/>
    <p:sldId id="452" r:id="rId17"/>
    <p:sldId id="453" r:id="rId18"/>
    <p:sldId id="454" r:id="rId19"/>
    <p:sldId id="455" r:id="rId20"/>
    <p:sldId id="456" r:id="rId21"/>
    <p:sldId id="457" r:id="rId22"/>
    <p:sldId id="458" r:id="rId23"/>
    <p:sldId id="459" r:id="rId24"/>
    <p:sldId id="46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A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7" autoAdjust="0"/>
    <p:restoredTop sz="94704" autoAdjust="0"/>
  </p:normalViewPr>
  <p:slideViewPr>
    <p:cSldViewPr snapToGrid="0">
      <p:cViewPr varScale="1">
        <p:scale>
          <a:sx n="62" d="100"/>
          <a:sy n="62" d="100"/>
        </p:scale>
        <p:origin x="102" y="408"/>
      </p:cViewPr>
      <p:guideLst/>
    </p:cSldViewPr>
  </p:slideViewPr>
  <p:notesTextViewPr>
    <p:cViewPr>
      <p:scale>
        <a:sx n="1" d="1"/>
        <a:sy n="1" d="1"/>
      </p:scale>
      <p:origin x="0" y="0"/>
    </p:cViewPr>
  </p:notesTextViewPr>
  <p:notesViewPr>
    <p:cSldViewPr snapToGrid="0" showGuides="1">
      <p:cViewPr varScale="1">
        <p:scale>
          <a:sx n="79" d="100"/>
          <a:sy n="79" d="100"/>
        </p:scale>
        <p:origin x="23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DC2751-278C-4682-9C3F-0FF7B4FCFAE7}" type="datetimeFigureOut">
              <a:rPr lang="en-US" smtClean="0"/>
              <a:t>1/18/2020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286890-466E-41CD-A28A-B1EBDF22CA33}" type="slidenum">
              <a:rPr lang="en-US" smtClean="0"/>
              <a:t>‹#›</a:t>
            </a:fld>
            <a:endParaRPr lang="en-US" dirty="0"/>
          </a:p>
        </p:txBody>
      </p:sp>
    </p:spTree>
    <p:extLst>
      <p:ext uri="{BB962C8B-B14F-4D97-AF65-F5344CB8AC3E}">
        <p14:creationId xmlns:p14="http://schemas.microsoft.com/office/powerpoint/2010/main" val="1586294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FF0845-D09E-4AF9-9623-EA7EA0297EF3}" type="datetimeFigureOut">
              <a:rPr lang="en-US" smtClean="0"/>
              <a:t>1/18/2020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7CD11A-EED3-40CE-98A3-28FEE84867B3}" type="slidenum">
              <a:rPr lang="en-US" smtClean="0"/>
              <a:t>‹#›</a:t>
            </a:fld>
            <a:endParaRPr lang="en-US" dirty="0"/>
          </a:p>
        </p:txBody>
      </p:sp>
    </p:spTree>
    <p:extLst>
      <p:ext uri="{BB962C8B-B14F-4D97-AF65-F5344CB8AC3E}">
        <p14:creationId xmlns:p14="http://schemas.microsoft.com/office/powerpoint/2010/main" val="199576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2</a:t>
            </a:fld>
            <a:endParaRPr lang="en-US" dirty="0"/>
          </a:p>
        </p:txBody>
      </p:sp>
    </p:spTree>
    <p:extLst>
      <p:ext uri="{BB962C8B-B14F-4D97-AF65-F5344CB8AC3E}">
        <p14:creationId xmlns:p14="http://schemas.microsoft.com/office/powerpoint/2010/main" val="2299866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11</a:t>
            </a:fld>
            <a:endParaRPr lang="en-US" dirty="0"/>
          </a:p>
        </p:txBody>
      </p:sp>
    </p:spTree>
    <p:extLst>
      <p:ext uri="{BB962C8B-B14F-4D97-AF65-F5344CB8AC3E}">
        <p14:creationId xmlns:p14="http://schemas.microsoft.com/office/powerpoint/2010/main" val="2652725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12</a:t>
            </a:fld>
            <a:endParaRPr lang="en-US" dirty="0"/>
          </a:p>
        </p:txBody>
      </p:sp>
    </p:spTree>
    <p:extLst>
      <p:ext uri="{BB962C8B-B14F-4D97-AF65-F5344CB8AC3E}">
        <p14:creationId xmlns:p14="http://schemas.microsoft.com/office/powerpoint/2010/main" val="1532442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13</a:t>
            </a:fld>
            <a:endParaRPr lang="en-US" dirty="0"/>
          </a:p>
        </p:txBody>
      </p:sp>
    </p:spTree>
    <p:extLst>
      <p:ext uri="{BB962C8B-B14F-4D97-AF65-F5344CB8AC3E}">
        <p14:creationId xmlns:p14="http://schemas.microsoft.com/office/powerpoint/2010/main" val="30737211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14</a:t>
            </a:fld>
            <a:endParaRPr lang="en-US" dirty="0"/>
          </a:p>
        </p:txBody>
      </p:sp>
    </p:spTree>
    <p:extLst>
      <p:ext uri="{BB962C8B-B14F-4D97-AF65-F5344CB8AC3E}">
        <p14:creationId xmlns:p14="http://schemas.microsoft.com/office/powerpoint/2010/main" val="2054468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15</a:t>
            </a:fld>
            <a:endParaRPr lang="en-US" dirty="0"/>
          </a:p>
        </p:txBody>
      </p:sp>
    </p:spTree>
    <p:extLst>
      <p:ext uri="{BB962C8B-B14F-4D97-AF65-F5344CB8AC3E}">
        <p14:creationId xmlns:p14="http://schemas.microsoft.com/office/powerpoint/2010/main" val="39307789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16</a:t>
            </a:fld>
            <a:endParaRPr lang="en-US" dirty="0"/>
          </a:p>
        </p:txBody>
      </p:sp>
    </p:spTree>
    <p:extLst>
      <p:ext uri="{BB962C8B-B14F-4D97-AF65-F5344CB8AC3E}">
        <p14:creationId xmlns:p14="http://schemas.microsoft.com/office/powerpoint/2010/main" val="8044937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17</a:t>
            </a:fld>
            <a:endParaRPr lang="en-US" dirty="0"/>
          </a:p>
        </p:txBody>
      </p:sp>
    </p:spTree>
    <p:extLst>
      <p:ext uri="{BB962C8B-B14F-4D97-AF65-F5344CB8AC3E}">
        <p14:creationId xmlns:p14="http://schemas.microsoft.com/office/powerpoint/2010/main" val="6641981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18</a:t>
            </a:fld>
            <a:endParaRPr lang="en-US" dirty="0"/>
          </a:p>
        </p:txBody>
      </p:sp>
    </p:spTree>
    <p:extLst>
      <p:ext uri="{BB962C8B-B14F-4D97-AF65-F5344CB8AC3E}">
        <p14:creationId xmlns:p14="http://schemas.microsoft.com/office/powerpoint/2010/main" val="19698084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19</a:t>
            </a:fld>
            <a:endParaRPr lang="en-US" dirty="0"/>
          </a:p>
        </p:txBody>
      </p:sp>
    </p:spTree>
    <p:extLst>
      <p:ext uri="{BB962C8B-B14F-4D97-AF65-F5344CB8AC3E}">
        <p14:creationId xmlns:p14="http://schemas.microsoft.com/office/powerpoint/2010/main" val="10140730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20</a:t>
            </a:fld>
            <a:endParaRPr lang="en-US" dirty="0"/>
          </a:p>
        </p:txBody>
      </p:sp>
    </p:spTree>
    <p:extLst>
      <p:ext uri="{BB962C8B-B14F-4D97-AF65-F5344CB8AC3E}">
        <p14:creationId xmlns:p14="http://schemas.microsoft.com/office/powerpoint/2010/main" val="1492268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3</a:t>
            </a:fld>
            <a:endParaRPr lang="en-US" dirty="0"/>
          </a:p>
        </p:txBody>
      </p:sp>
    </p:spTree>
    <p:extLst>
      <p:ext uri="{BB962C8B-B14F-4D97-AF65-F5344CB8AC3E}">
        <p14:creationId xmlns:p14="http://schemas.microsoft.com/office/powerpoint/2010/main" val="655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4</a:t>
            </a:fld>
            <a:endParaRPr lang="en-US" dirty="0"/>
          </a:p>
        </p:txBody>
      </p:sp>
    </p:spTree>
    <p:extLst>
      <p:ext uri="{BB962C8B-B14F-4D97-AF65-F5344CB8AC3E}">
        <p14:creationId xmlns:p14="http://schemas.microsoft.com/office/powerpoint/2010/main" val="3009555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5</a:t>
            </a:fld>
            <a:endParaRPr lang="en-US" dirty="0"/>
          </a:p>
        </p:txBody>
      </p:sp>
    </p:spTree>
    <p:extLst>
      <p:ext uri="{BB962C8B-B14F-4D97-AF65-F5344CB8AC3E}">
        <p14:creationId xmlns:p14="http://schemas.microsoft.com/office/powerpoint/2010/main" val="3240180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6</a:t>
            </a:fld>
            <a:endParaRPr lang="en-US" dirty="0"/>
          </a:p>
        </p:txBody>
      </p:sp>
    </p:spTree>
    <p:extLst>
      <p:ext uri="{BB962C8B-B14F-4D97-AF65-F5344CB8AC3E}">
        <p14:creationId xmlns:p14="http://schemas.microsoft.com/office/powerpoint/2010/main" val="4194816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7</a:t>
            </a:fld>
            <a:endParaRPr lang="en-US" dirty="0"/>
          </a:p>
        </p:txBody>
      </p:sp>
    </p:spTree>
    <p:extLst>
      <p:ext uri="{BB962C8B-B14F-4D97-AF65-F5344CB8AC3E}">
        <p14:creationId xmlns:p14="http://schemas.microsoft.com/office/powerpoint/2010/main" val="4179980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8</a:t>
            </a:fld>
            <a:endParaRPr lang="en-US" dirty="0"/>
          </a:p>
        </p:txBody>
      </p:sp>
    </p:spTree>
    <p:extLst>
      <p:ext uri="{BB962C8B-B14F-4D97-AF65-F5344CB8AC3E}">
        <p14:creationId xmlns:p14="http://schemas.microsoft.com/office/powerpoint/2010/main" val="35851683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9</a:t>
            </a:fld>
            <a:endParaRPr lang="en-US" dirty="0"/>
          </a:p>
        </p:txBody>
      </p:sp>
    </p:spTree>
    <p:extLst>
      <p:ext uri="{BB962C8B-B14F-4D97-AF65-F5344CB8AC3E}">
        <p14:creationId xmlns:p14="http://schemas.microsoft.com/office/powerpoint/2010/main" val="3881532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10</a:t>
            </a:fld>
            <a:endParaRPr lang="en-US" dirty="0"/>
          </a:p>
        </p:txBody>
      </p:sp>
    </p:spTree>
    <p:extLst>
      <p:ext uri="{BB962C8B-B14F-4D97-AF65-F5344CB8AC3E}">
        <p14:creationId xmlns:p14="http://schemas.microsoft.com/office/powerpoint/2010/main" val="33689589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inv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solidFill>
                  <a:schemeClr val="tx2">
                    <a:lumMod val="20000"/>
                    <a:lumOff val="80000"/>
                  </a:schemeClr>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409693A-2307-4FDC-9539-08DC9083DDED}" type="datetime1">
              <a:rPr lang="en-US" smtClean="0"/>
              <a:t>1/18/2020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819406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hasCustomPrompt="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0011EA7-B10E-4739-92FE-8993461CC0B7}" type="datetime1">
              <a:rPr lang="en-US" smtClean="0"/>
              <a:t>1/18/2020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4079542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91661"/>
            <a:ext cx="2628900" cy="490903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691661"/>
            <a:ext cx="7734300" cy="490903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5DC13F-2D2A-49BA-966D-6530A12E7C15}" type="datetime1">
              <a:rPr lang="en-US" smtClean="0"/>
              <a:t>1/18/2020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79250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hasCustomPrompt="1"/>
          </p:nvPr>
        </p:nvSpPr>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320E1C1-C26F-4479-A8BD-144B4C139DA5}" type="datetime1">
              <a:rPr lang="en-US" smtClean="0"/>
              <a:t>1/18/2020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361943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709738"/>
            <a:ext cx="10515600" cy="2862262"/>
          </a:xfrm>
        </p:spPr>
        <p:txBody>
          <a:bodyPr anchor="b"/>
          <a:lstStyle>
            <a:lvl1pPr>
              <a:lnSpc>
                <a:spcPct val="100000"/>
              </a:lnSpc>
              <a:defRPr sz="6000"/>
            </a:lvl1pPr>
          </a:lstStyle>
          <a:p>
            <a:r>
              <a:rPr lang="en-US"/>
              <a:t>Click to edit Master title style</a:t>
            </a:r>
          </a:p>
        </p:txBody>
      </p:sp>
      <p:sp>
        <p:nvSpPr>
          <p:cNvPr id="3" name="Text Placeholder 2"/>
          <p:cNvSpPr>
            <a:spLocks noGrp="1"/>
          </p:cNvSpPr>
          <p:nvPr>
            <p:ph type="body" idx="1"/>
          </p:nvPr>
        </p:nvSpPr>
        <p:spPr>
          <a:xfrm>
            <a:off x="457200" y="4589463"/>
            <a:ext cx="10515600" cy="1500187"/>
          </a:xfrm>
        </p:spPr>
        <p:txBody>
          <a:bodyPr/>
          <a:lstStyle>
            <a:lvl1pPr marL="0" indent="0">
              <a:buNone/>
              <a:defRPr sz="2400" b="1">
                <a:solidFill>
                  <a:schemeClr val="tx2">
                    <a:lumMod val="50000"/>
                  </a:schemeClr>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p>
            <a:fld id="{BF519E61-C2D6-49AB-83F2-8FC9FEFBDAFD}" type="datetime1">
              <a:rPr lang="en-US" smtClean="0"/>
              <a:t>1/18/2020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731272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hasCustomPrompt="1"/>
          </p:nvPr>
        </p:nvSpPr>
        <p:spPr>
          <a:xfrm>
            <a:off x="457200" y="1825625"/>
            <a:ext cx="4892040" cy="4351338"/>
          </a:xfrm>
        </p:spPr>
        <p:txBody>
          <a:bodyPr vert="horz" lIns="91440" tIns="45720" rIns="91440" bIns="45720" rtlCol="0">
            <a:normAutofit/>
          </a:bodyPr>
          <a:lstStyle>
            <a:lvl1pPr>
              <a:defRPr lang="en-US" baseline="0" noProof="0" dirty="0" smtClean="0">
                <a:solidFill>
                  <a:schemeClr val="bg1"/>
                </a:solidFill>
              </a:defRPr>
            </a:lvl1pPr>
            <a:lvl2pPr>
              <a:defRPr lang="en-US" baseline="0" noProof="0" dirty="0" smtClean="0">
                <a:solidFill>
                  <a:schemeClr val="bg1"/>
                </a:solidFill>
              </a:defRPr>
            </a:lvl2pPr>
            <a:lvl3pPr>
              <a:defRPr lang="en-US" baseline="0" noProof="0" dirty="0" smtClean="0">
                <a:solidFill>
                  <a:schemeClr val="bg1"/>
                </a:solidFill>
              </a:defRPr>
            </a:lvl3pPr>
            <a:lvl4pPr>
              <a:defRPr lang="en-US" baseline="0" noProof="0" dirty="0" smtClean="0">
                <a:solidFill>
                  <a:schemeClr val="bg1"/>
                </a:solidFill>
              </a:defRPr>
            </a:lvl4pPr>
            <a:lvl5pPr>
              <a:defRPr lang="en-US" baseline="0" noProof="0" dirty="0" smtClean="0">
                <a:solidFill>
                  <a:schemeClr val="bg1"/>
                </a:solidFill>
              </a:defRPr>
            </a:lvl5pPr>
            <a:lvl6pPr>
              <a:defRPr sz="1800"/>
            </a:lvl6pPr>
            <a:lvl7pPr>
              <a:defRPr sz="1800"/>
            </a:lvl7pPr>
            <a:lvl8pPr>
              <a:defRPr sz="1800"/>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Content Placeholder 3"/>
          <p:cNvSpPr>
            <a:spLocks noGrp="1"/>
          </p:cNvSpPr>
          <p:nvPr>
            <p:ph sz="half" idx="2" hasCustomPrompt="1"/>
          </p:nvPr>
        </p:nvSpPr>
        <p:spPr>
          <a:xfrm>
            <a:off x="5650524" y="1825625"/>
            <a:ext cx="4892040" cy="4351338"/>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Date Placeholder 4"/>
          <p:cNvSpPr>
            <a:spLocks noGrp="1"/>
          </p:cNvSpPr>
          <p:nvPr>
            <p:ph type="dt" sz="half" idx="10"/>
          </p:nvPr>
        </p:nvSpPr>
        <p:spPr/>
        <p:txBody>
          <a:bodyPr/>
          <a:lstStyle/>
          <a:p>
            <a:fld id="{047BE74F-367A-4D3C-8AA7-FA60CCA05EAE}" type="datetime1">
              <a:rPr lang="en-US" smtClean="0"/>
              <a:t>1/18/2020</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4183930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39150"/>
            <a:ext cx="10094976" cy="1152144"/>
          </a:xfrm>
        </p:spPr>
        <p:txBody>
          <a:bodyPr/>
          <a:lstStyle/>
          <a:p>
            <a:r>
              <a:rPr lang="en-US"/>
              <a:t>Click to edit Master title style</a:t>
            </a:r>
            <a:endParaRPr lang="en-US" dirty="0"/>
          </a:p>
        </p:txBody>
      </p:sp>
      <p:sp>
        <p:nvSpPr>
          <p:cNvPr id="3" name="Text Placeholder 2"/>
          <p:cNvSpPr>
            <a:spLocks noGrp="1"/>
          </p:cNvSpPr>
          <p:nvPr>
            <p:ph type="body" idx="1"/>
          </p:nvPr>
        </p:nvSpPr>
        <p:spPr>
          <a:xfrm>
            <a:off x="457200" y="1828800"/>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hasCustomPrompt="1"/>
          </p:nvPr>
        </p:nvSpPr>
        <p:spPr>
          <a:xfrm>
            <a:off x="457200"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Text Placeholder 4"/>
          <p:cNvSpPr>
            <a:spLocks noGrp="1"/>
          </p:cNvSpPr>
          <p:nvPr>
            <p:ph type="body" sz="quarter" idx="3"/>
          </p:nvPr>
        </p:nvSpPr>
        <p:spPr>
          <a:xfrm>
            <a:off x="5656753" y="1828800"/>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hasCustomPrompt="1"/>
          </p:nvPr>
        </p:nvSpPr>
        <p:spPr>
          <a:xfrm>
            <a:off x="5656753"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7" name="Date Placeholder 6"/>
          <p:cNvSpPr>
            <a:spLocks noGrp="1"/>
          </p:cNvSpPr>
          <p:nvPr>
            <p:ph type="dt" sz="half" idx="10"/>
          </p:nvPr>
        </p:nvSpPr>
        <p:spPr/>
        <p:txBody>
          <a:bodyPr/>
          <a:lstStyle/>
          <a:p>
            <a:fld id="{A79E3F9C-6465-4987-8E4E-615CFD4753AA}" type="datetime1">
              <a:rPr lang="en-US" smtClean="0"/>
              <a:t>1/18/2020</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40566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49EFD6-3C20-43C6-9E75-1A9D48D9576F}" type="datetime1">
              <a:rPr lang="en-US" smtClean="0"/>
              <a:t>1/18/2020</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363858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93D5A-A484-46EE-9DC8-9A16BFF8327E}" type="datetime1">
              <a:rPr lang="en-US" smtClean="0"/>
              <a:t>1/18/2020</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927605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hasCustomPrompt="1"/>
          </p:nvPr>
        </p:nvSpPr>
        <p:spPr>
          <a:xfrm>
            <a:off x="4800600" y="987425"/>
            <a:ext cx="5753100" cy="4613275"/>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287BC8-78D1-4FEB-9D4F-E22E45CC04F7}" type="datetime1">
              <a:rPr lang="en-US" smtClean="0"/>
              <a:t>1/18/2020</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287721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800600" y="987425"/>
            <a:ext cx="5753100" cy="4613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568210-870C-4A62-9D1B-4B25162550AB}" type="datetime1">
              <a:rPr lang="en-US" smtClean="0"/>
              <a:t>1/18/2020</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569576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39793"/>
            <a:ext cx="10096500" cy="115090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825625"/>
            <a:ext cx="10096500" cy="377800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2">
                    <a:lumMod val="20000"/>
                    <a:lumOff val="80000"/>
                  </a:schemeClr>
                </a:solidFill>
              </a:defRPr>
            </a:lvl1pPr>
          </a:lstStyle>
          <a:p>
            <a:fld id="{00CABDA2-EB00-4A4D-86B7-63E286A484E5}" type="datetime1">
              <a:rPr lang="en-US" smtClean="0"/>
              <a:t>1/18/2020</a:t>
            </a:fld>
            <a:endParaRPr lang="en-US" dirty="0"/>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lumMod val="20000"/>
                    <a:lumOff val="80000"/>
                  </a:schemeClr>
                </a:solidFill>
              </a:defRPr>
            </a:lvl1pPr>
          </a:lstStyle>
          <a:p>
            <a:r>
              <a:rPr lang="en-US" dirty="0"/>
              <a:t>Add a footer</a:t>
            </a:r>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lumMod val="20000"/>
                    <a:lumOff val="80000"/>
                  </a:schemeClr>
                </a:solidFill>
              </a:defRPr>
            </a:lvl1pPr>
          </a:lstStyle>
          <a:p>
            <a:fld id="{E5B29C50-D6F1-4DB6-9B68-F4CD3996E9CF}" type="slidenum">
              <a:rPr lang="en-US" smtClean="0"/>
              <a:pPr/>
              <a:t>‹#›</a:t>
            </a:fld>
            <a:endParaRPr lang="en-US" dirty="0"/>
          </a:p>
        </p:txBody>
      </p:sp>
    </p:spTree>
    <p:extLst>
      <p:ext uri="{BB962C8B-B14F-4D97-AF65-F5344CB8AC3E}">
        <p14:creationId xmlns:p14="http://schemas.microsoft.com/office/powerpoint/2010/main" val="1656484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ts val="4000"/>
        </a:lnSpc>
        <a:spcBef>
          <a:spcPct val="0"/>
        </a:spcBef>
        <a:buNone/>
        <a:defRPr sz="4000" b="1" kern="1200" cap="none" spc="0">
          <a:ln w="12700" cmpd="sng">
            <a:noFill/>
            <a:prstDash val="solid"/>
          </a:ln>
          <a:solidFill>
            <a:schemeClr val="accent4">
              <a:lumMod val="50000"/>
            </a:schemeClr>
          </a:solidFill>
          <a:effectLst>
            <a:outerShdw blurRad="38100" dist="38100" dir="2700000" algn="tl">
              <a:srgbClr val="000000">
                <a:alpha val="43000"/>
              </a:srgbClr>
            </a:outerShdw>
          </a:effectLst>
          <a:latin typeface="+mj-lt"/>
          <a:ea typeface="+mj-ea"/>
          <a:cs typeface="+mj-cs"/>
        </a:defRPr>
      </a:lvl1pPr>
    </p:titleStyle>
    <p:bodyStyle>
      <a:lvl1pPr marL="228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6pPr>
      <a:lvl7pPr marL="2971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7pPr>
      <a:lvl8pPr marL="3429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8pPr>
      <a:lvl9pPr marL="3886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288" userDrawn="1">
          <p15:clr>
            <a:srgbClr val="F26B43"/>
          </p15:clr>
        </p15:guide>
        <p15:guide id="3" pos="6648" userDrawn="1">
          <p15:clr>
            <a:srgbClr val="F26B43"/>
          </p15:clr>
        </p15:guide>
        <p15:guide id="4" orient="horz" pos="3528" userDrawn="1">
          <p15:clr>
            <a:srgbClr val="F26B43"/>
          </p15:clr>
        </p15:guide>
        <p15:guide id="5" orient="horz" pos="112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A1E"/>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8AFB965C-C290-4B19-BF60-142EC80D76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722782"/>
            <a:ext cx="12192000" cy="3843130"/>
          </a:xfrm>
          <a:prstGeom prst="rect">
            <a:avLst/>
          </a:prstGeom>
        </p:spPr>
      </p:pic>
      <p:sp>
        <p:nvSpPr>
          <p:cNvPr id="2" name="TextBox 1">
            <a:extLst>
              <a:ext uri="{FF2B5EF4-FFF2-40B4-BE49-F238E27FC236}">
                <a16:creationId xmlns:a16="http://schemas.microsoft.com/office/drawing/2014/main" id="{B3DBC5A5-A655-4396-885E-7E23D933771C}"/>
              </a:ext>
            </a:extLst>
          </p:cNvPr>
          <p:cNvSpPr txBox="1"/>
          <p:nvPr/>
        </p:nvSpPr>
        <p:spPr>
          <a:xfrm>
            <a:off x="125260" y="5724395"/>
            <a:ext cx="11924778" cy="954107"/>
          </a:xfrm>
          <a:prstGeom prst="rect">
            <a:avLst/>
          </a:prstGeom>
          <a:noFill/>
          <a:ln>
            <a:solidFill>
              <a:schemeClr val="tx2"/>
            </a:solidFill>
          </a:ln>
        </p:spPr>
        <p:txBody>
          <a:bodyPr wrap="square" rtlCol="0">
            <a:spAutoFit/>
          </a:bodyPr>
          <a:lstStyle/>
          <a:p>
            <a:pPr algn="ctr"/>
            <a:r>
              <a:rPr lang="en-US" sz="2800" i="1" dirty="0">
                <a:solidFill>
                  <a:schemeClr val="bg1"/>
                </a:solidFill>
              </a:rPr>
              <a:t>What the Word of God Can Do!</a:t>
            </a:r>
          </a:p>
          <a:p>
            <a:pPr algn="ctr"/>
            <a:r>
              <a:rPr lang="en-US" sz="2800" dirty="0">
                <a:solidFill>
                  <a:schemeClr val="bg1"/>
                </a:solidFill>
              </a:rPr>
              <a:t>2 Timothy 3:14-17 (Part 3)</a:t>
            </a:r>
          </a:p>
        </p:txBody>
      </p:sp>
    </p:spTree>
    <p:extLst>
      <p:ext uri="{BB962C8B-B14F-4D97-AF65-F5344CB8AC3E}">
        <p14:creationId xmlns:p14="http://schemas.microsoft.com/office/powerpoint/2010/main" val="115858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How can we trust that the original words were inerrant?</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509200"/>
          </a:xfrm>
          <a:prstGeom prst="rect">
            <a:avLst/>
          </a:prstGeom>
          <a:noFill/>
          <a:ln>
            <a:noFill/>
          </a:ln>
        </p:spPr>
        <p:txBody>
          <a:bodyPr wrap="square" rtlCol="0">
            <a:spAutoFit/>
          </a:bodyPr>
          <a:lstStyle/>
          <a:p>
            <a:pPr marL="514350" lvl="0" indent="-514350">
              <a:buAutoNum type="arabicPeriod"/>
            </a:pPr>
            <a:r>
              <a:rPr lang="en-US" sz="3200" dirty="0">
                <a:solidFill>
                  <a:schemeClr val="bg1"/>
                </a:solidFill>
              </a:rPr>
              <a:t>Evidence for the inerrancy of Scripture is bound up in the character of God.</a:t>
            </a:r>
          </a:p>
          <a:p>
            <a:pPr marL="971550" lvl="1" indent="-514350">
              <a:buFont typeface="Wingdings" panose="05000000000000000000" pitchFamily="2" charset="2"/>
              <a:buChar char="§"/>
            </a:pPr>
            <a:r>
              <a:rPr lang="en-US" sz="3200" dirty="0">
                <a:solidFill>
                  <a:schemeClr val="bg1"/>
                </a:solidFill>
              </a:rPr>
              <a:t>God cannot lie (Titus 1:2; Numbers 23:19)</a:t>
            </a:r>
          </a:p>
          <a:p>
            <a:pPr marL="971550" lvl="1" indent="-514350">
              <a:buFont typeface="Wingdings" panose="05000000000000000000" pitchFamily="2" charset="2"/>
              <a:buChar char="§"/>
            </a:pPr>
            <a:r>
              <a:rPr lang="en-US" sz="3200" dirty="0">
                <a:solidFill>
                  <a:schemeClr val="bg1"/>
                </a:solidFill>
              </a:rPr>
              <a:t>Christ is “the way, and the truth and the life” (John 14:6)</a:t>
            </a:r>
          </a:p>
          <a:p>
            <a:pPr marL="514350" indent="-514350" algn="just">
              <a:buFont typeface="+mj-lt"/>
              <a:buAutoNum type="arabicPeriod"/>
            </a:pPr>
            <a:r>
              <a:rPr lang="en-US" sz="3200" b="1" dirty="0">
                <a:solidFill>
                  <a:schemeClr val="bg1"/>
                </a:solidFill>
              </a:rPr>
              <a:t>Evidence for the inerrancy of Scripture is what the Bible teaches about itself—that every word is true, not just the ideas, concepts, or general themes of Scripture.</a:t>
            </a:r>
            <a:endParaRPr lang="en-US" sz="3200" dirty="0">
              <a:solidFill>
                <a:schemeClr val="bg1"/>
              </a:solidFill>
            </a:endParaRPr>
          </a:p>
          <a:p>
            <a:pPr marL="514350" indent="-514350">
              <a:buFont typeface="Wingdings" panose="05000000000000000000" pitchFamily="2" charset="2"/>
              <a:buChar char="§"/>
            </a:pPr>
            <a:endParaRPr lang="en-US" sz="3200" b="1" dirty="0">
              <a:solidFill>
                <a:schemeClr val="bg1"/>
              </a:solidFill>
            </a:endParaRPr>
          </a:p>
          <a:p>
            <a:pPr marL="971550" lvl="1" indent="-514350">
              <a:buFont typeface="Wingdings" panose="05000000000000000000" pitchFamily="2" charset="2"/>
              <a:buChar char="§"/>
            </a:pPr>
            <a:endParaRPr lang="en-US" sz="3200" b="1" dirty="0">
              <a:solidFill>
                <a:schemeClr val="bg1"/>
              </a:solidFill>
            </a:endParaRPr>
          </a:p>
          <a:p>
            <a:pPr marL="971550" lvl="1" indent="-514350">
              <a:buFont typeface="Wingdings" panose="05000000000000000000" pitchFamily="2" charset="2"/>
              <a:buChar char="§"/>
            </a:pPr>
            <a:endParaRPr lang="en-US" sz="3200" b="1" dirty="0">
              <a:solidFill>
                <a:schemeClr val="bg1"/>
              </a:solidFill>
            </a:endParaRPr>
          </a:p>
          <a:p>
            <a:pPr marL="971550" lvl="1" indent="-514350">
              <a:buAutoNum type="arabicPeriod"/>
            </a:pPr>
            <a:endParaRPr lang="en-US" sz="3200" dirty="0">
              <a:solidFill>
                <a:schemeClr val="bg1"/>
              </a:solidFill>
            </a:endParaRPr>
          </a:p>
        </p:txBody>
      </p:sp>
    </p:spTree>
    <p:extLst>
      <p:ext uri="{BB962C8B-B14F-4D97-AF65-F5344CB8AC3E}">
        <p14:creationId xmlns:p14="http://schemas.microsoft.com/office/powerpoint/2010/main" val="27529273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175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Matthew 4:4</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938992"/>
          </a:xfrm>
          <a:prstGeom prst="rect">
            <a:avLst/>
          </a:prstGeom>
          <a:noFill/>
          <a:ln>
            <a:noFill/>
          </a:ln>
        </p:spPr>
        <p:txBody>
          <a:bodyPr wrap="square" rtlCol="0">
            <a:spAutoFit/>
          </a:bodyPr>
          <a:lstStyle/>
          <a:p>
            <a:pPr algn="just"/>
            <a:r>
              <a:rPr lang="en-US" sz="4000" i="1" dirty="0">
                <a:solidFill>
                  <a:schemeClr val="bg1"/>
                </a:solidFill>
              </a:rPr>
              <a:t>“It is written, 'MAN SHALL NOT LIVE ON BREAD ALONE, BUT ON </a:t>
            </a:r>
            <a:r>
              <a:rPr lang="en-US" sz="4000" i="1" u="sng" dirty="0">
                <a:solidFill>
                  <a:schemeClr val="bg1"/>
                </a:solidFill>
              </a:rPr>
              <a:t>EVERY WORD</a:t>
            </a:r>
            <a:r>
              <a:rPr lang="en-US" sz="4000" i="1" dirty="0">
                <a:solidFill>
                  <a:schemeClr val="bg1"/>
                </a:solidFill>
              </a:rPr>
              <a:t> THAT PROCEEDS OUT OF THE MOUTH OF GOD.'”</a:t>
            </a:r>
            <a:endParaRPr lang="en-US" sz="4000" dirty="0">
              <a:solidFill>
                <a:schemeClr val="bg1"/>
              </a:solidFill>
            </a:endParaRPr>
          </a:p>
        </p:txBody>
      </p:sp>
    </p:spTree>
    <p:extLst>
      <p:ext uri="{BB962C8B-B14F-4D97-AF65-F5344CB8AC3E}">
        <p14:creationId xmlns:p14="http://schemas.microsoft.com/office/powerpoint/2010/main" val="17219600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The testimony of the Psalmists</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016758"/>
          </a:xfrm>
          <a:prstGeom prst="rect">
            <a:avLst/>
          </a:prstGeom>
          <a:noFill/>
          <a:ln>
            <a:noFill/>
          </a:ln>
        </p:spPr>
        <p:txBody>
          <a:bodyPr wrap="square" rtlCol="0">
            <a:spAutoFit/>
          </a:bodyPr>
          <a:lstStyle/>
          <a:p>
            <a:pPr algn="just"/>
            <a:r>
              <a:rPr lang="en-US" sz="3200" i="1" dirty="0">
                <a:solidFill>
                  <a:schemeClr val="bg1"/>
                </a:solidFill>
              </a:rPr>
              <a:t>Psalm 19:7a</a:t>
            </a:r>
            <a:endParaRPr lang="en-US" sz="3200" dirty="0">
              <a:solidFill>
                <a:schemeClr val="bg1"/>
              </a:solidFill>
            </a:endParaRPr>
          </a:p>
          <a:p>
            <a:pPr algn="just"/>
            <a:r>
              <a:rPr lang="en-US" sz="3200" i="1" dirty="0">
                <a:solidFill>
                  <a:schemeClr val="bg1"/>
                </a:solidFill>
              </a:rPr>
              <a:t>The law of the Lord is perfect, restoring the soul</a:t>
            </a:r>
            <a:endParaRPr lang="en-US" sz="3200" dirty="0">
              <a:solidFill>
                <a:schemeClr val="bg1"/>
              </a:solidFill>
            </a:endParaRPr>
          </a:p>
          <a:p>
            <a:pPr algn="just"/>
            <a:r>
              <a:rPr lang="en-US" sz="3200" i="1" dirty="0">
                <a:solidFill>
                  <a:schemeClr val="bg1"/>
                </a:solidFill>
              </a:rPr>
              <a:t> </a:t>
            </a:r>
            <a:endParaRPr lang="en-US" sz="3200" dirty="0">
              <a:solidFill>
                <a:schemeClr val="bg1"/>
              </a:solidFill>
            </a:endParaRPr>
          </a:p>
          <a:p>
            <a:pPr algn="just"/>
            <a:r>
              <a:rPr lang="en-US" sz="3200" i="1" dirty="0">
                <a:solidFill>
                  <a:schemeClr val="bg1"/>
                </a:solidFill>
              </a:rPr>
              <a:t>Psalm 119:160</a:t>
            </a:r>
            <a:endParaRPr lang="en-US" sz="3200" dirty="0">
              <a:solidFill>
                <a:schemeClr val="bg1"/>
              </a:solidFill>
            </a:endParaRPr>
          </a:p>
          <a:p>
            <a:pPr algn="just"/>
            <a:r>
              <a:rPr lang="en-US" sz="3200" i="1" dirty="0">
                <a:solidFill>
                  <a:schemeClr val="bg1"/>
                </a:solidFill>
              </a:rPr>
              <a:t>The sum of Your word is truth, And every one of Your righteous ordinances is everlasting. </a:t>
            </a:r>
            <a:endParaRPr lang="en-US" sz="3200" dirty="0">
              <a:solidFill>
                <a:schemeClr val="bg1"/>
              </a:solidFill>
            </a:endParaRPr>
          </a:p>
          <a:p>
            <a:pPr algn="just"/>
            <a:r>
              <a:rPr lang="en-US" sz="3200" i="1" dirty="0">
                <a:solidFill>
                  <a:schemeClr val="bg1"/>
                </a:solidFill>
              </a:rPr>
              <a:t> </a:t>
            </a:r>
            <a:endParaRPr lang="en-US" sz="3200" dirty="0">
              <a:solidFill>
                <a:schemeClr val="bg1"/>
              </a:solidFill>
            </a:endParaRPr>
          </a:p>
          <a:p>
            <a:pPr algn="just"/>
            <a:r>
              <a:rPr lang="en-US" sz="3200" i="1" dirty="0">
                <a:solidFill>
                  <a:schemeClr val="bg1"/>
                </a:solidFill>
              </a:rPr>
              <a:t>Psalm 12:6</a:t>
            </a:r>
            <a:endParaRPr lang="en-US" sz="3200" dirty="0">
              <a:solidFill>
                <a:schemeClr val="bg1"/>
              </a:solidFill>
            </a:endParaRPr>
          </a:p>
          <a:p>
            <a:pPr algn="just"/>
            <a:r>
              <a:rPr lang="en-US" sz="3200" i="1" dirty="0">
                <a:solidFill>
                  <a:schemeClr val="bg1"/>
                </a:solidFill>
              </a:rPr>
              <a:t>The words of the Lord are pure words; As silver tried in a furnace on the earth, refined seven times</a:t>
            </a:r>
            <a:r>
              <a:rPr lang="en-US" i="1" dirty="0"/>
              <a:t>. </a:t>
            </a:r>
            <a:endParaRPr lang="en-US" dirty="0"/>
          </a:p>
        </p:txBody>
      </p:sp>
    </p:spTree>
    <p:extLst>
      <p:ext uri="{BB962C8B-B14F-4D97-AF65-F5344CB8AC3E}">
        <p14:creationId xmlns:p14="http://schemas.microsoft.com/office/powerpoint/2010/main" val="446407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How can we trust that the original words were inerrant?</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3539430"/>
          </a:xfrm>
          <a:prstGeom prst="rect">
            <a:avLst/>
          </a:prstGeom>
          <a:noFill/>
          <a:ln>
            <a:noFill/>
          </a:ln>
        </p:spPr>
        <p:txBody>
          <a:bodyPr wrap="square" rtlCol="0">
            <a:spAutoFit/>
          </a:bodyPr>
          <a:lstStyle/>
          <a:p>
            <a:pPr marL="514350" lvl="0" indent="-514350">
              <a:buAutoNum type="arabicPeriod"/>
            </a:pPr>
            <a:r>
              <a:rPr lang="en-US" sz="3200" dirty="0">
                <a:solidFill>
                  <a:schemeClr val="bg1"/>
                </a:solidFill>
              </a:rPr>
              <a:t>Evidence for the inerrancy of Scripture is bound up in the character of God.</a:t>
            </a:r>
          </a:p>
          <a:p>
            <a:pPr marL="514350" indent="-514350" algn="just">
              <a:buFont typeface="+mj-lt"/>
              <a:buAutoNum type="arabicPeriod"/>
            </a:pPr>
            <a:r>
              <a:rPr lang="en-US" sz="3200" dirty="0">
                <a:solidFill>
                  <a:schemeClr val="bg1"/>
                </a:solidFill>
              </a:rPr>
              <a:t>Evidence for the inerrancy of Scripture is what the Bible teaches about itself—that every word is true, not just the ideas, concepts, or general themes of Scripture.</a:t>
            </a:r>
          </a:p>
          <a:p>
            <a:pPr marL="514350" indent="-514350" algn="just">
              <a:buFont typeface="+mj-lt"/>
              <a:buAutoNum type="arabicPeriod"/>
            </a:pPr>
            <a:r>
              <a:rPr lang="en-US" sz="3200" b="1" dirty="0">
                <a:solidFill>
                  <a:schemeClr val="bg1"/>
                </a:solidFill>
              </a:rPr>
              <a:t>Evidence of inerrancy is the perseverance (continuation) of Scripture. </a:t>
            </a:r>
            <a:endParaRPr lang="en-US" sz="3200" dirty="0">
              <a:solidFill>
                <a:schemeClr val="bg1"/>
              </a:solidFill>
            </a:endParaRPr>
          </a:p>
        </p:txBody>
      </p:sp>
      <p:sp>
        <p:nvSpPr>
          <p:cNvPr id="5" name="TextBox 4">
            <a:extLst>
              <a:ext uri="{FF2B5EF4-FFF2-40B4-BE49-F238E27FC236}">
                <a16:creationId xmlns:a16="http://schemas.microsoft.com/office/drawing/2014/main" id="{A634D319-4AB4-41AE-A729-FE22F754F0FE}"/>
              </a:ext>
            </a:extLst>
          </p:cNvPr>
          <p:cNvSpPr txBox="1"/>
          <p:nvPr/>
        </p:nvSpPr>
        <p:spPr>
          <a:xfrm>
            <a:off x="249636" y="4813354"/>
            <a:ext cx="11661731" cy="1569660"/>
          </a:xfrm>
          <a:prstGeom prst="rect">
            <a:avLst/>
          </a:prstGeom>
          <a:noFill/>
          <a:ln>
            <a:noFill/>
          </a:ln>
        </p:spPr>
        <p:txBody>
          <a:bodyPr wrap="square" rtlCol="0">
            <a:spAutoFit/>
          </a:bodyPr>
          <a:lstStyle/>
          <a:p>
            <a:pPr algn="just"/>
            <a:r>
              <a:rPr lang="en-US" sz="3200" i="1" dirty="0">
                <a:solidFill>
                  <a:schemeClr val="bg1"/>
                </a:solidFill>
              </a:rPr>
              <a:t>For truly I say to you, until heaven and earth pass away, not the smallest letter or stroke shall pass from the Law until all is accomplished (Matthew 5:18).</a:t>
            </a:r>
            <a:endParaRPr lang="en-US" sz="3200" dirty="0">
              <a:solidFill>
                <a:schemeClr val="bg1"/>
              </a:solidFill>
            </a:endParaRPr>
          </a:p>
        </p:txBody>
      </p:sp>
    </p:spTree>
    <p:extLst>
      <p:ext uri="{BB962C8B-B14F-4D97-AF65-F5344CB8AC3E}">
        <p14:creationId xmlns:p14="http://schemas.microsoft.com/office/powerpoint/2010/main" val="17500935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750"/>
                                        <p:tgtEl>
                                          <p:spTgt spid="4">
                                            <p:txEl>
                                              <p:pRg st="2" end="2"/>
                                            </p:txEl>
                                          </p:spTgt>
                                        </p:tgtEl>
                                      </p:cBhvr>
                                    </p:animEffect>
                                  </p:childTnLst>
                                </p:cTn>
                              </p:par>
                            </p:childTnLst>
                          </p:cTn>
                        </p:par>
                        <p:par>
                          <p:cTn id="8" fill="hold">
                            <p:stCondLst>
                              <p:cond delay="1750"/>
                            </p:stCondLst>
                            <p:childTnLst>
                              <p:par>
                                <p:cTn id="9" presetID="10" presetClass="entr" presetSubtype="0" fill="hold" grpId="0" nodeType="afterEffect">
                                  <p:stCondLst>
                                    <p:cond delay="375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584775"/>
          </a:xfrm>
          <a:prstGeom prst="rect">
            <a:avLst/>
          </a:prstGeom>
          <a:noFill/>
          <a:ln>
            <a:solidFill>
              <a:schemeClr val="tx2"/>
            </a:solidFill>
          </a:ln>
        </p:spPr>
        <p:txBody>
          <a:bodyPr wrap="square" rtlCol="0">
            <a:spAutoFit/>
          </a:bodyPr>
          <a:lstStyle/>
          <a:p>
            <a:pPr algn="ctr"/>
            <a:r>
              <a:rPr lang="en-US" sz="3200" b="1" dirty="0">
                <a:solidFill>
                  <a:schemeClr val="bg1"/>
                </a:solidFill>
              </a:rPr>
              <a:t>How is historical reliability of an ancient document determined?</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954107"/>
          </a:xfrm>
          <a:prstGeom prst="rect">
            <a:avLst/>
          </a:prstGeom>
          <a:noFill/>
          <a:ln>
            <a:noFill/>
          </a:ln>
        </p:spPr>
        <p:txBody>
          <a:bodyPr wrap="square" rtlCol="0">
            <a:spAutoFit/>
          </a:bodyPr>
          <a:lstStyle/>
          <a:p>
            <a:pPr marL="457200" lvl="0" indent="-457200">
              <a:buFont typeface="Wingdings" panose="05000000000000000000" pitchFamily="2" charset="2"/>
              <a:buChar char="ü"/>
            </a:pPr>
            <a:r>
              <a:rPr lang="en-US" sz="2800" dirty="0">
                <a:solidFill>
                  <a:schemeClr val="bg1"/>
                </a:solidFill>
              </a:rPr>
              <a:t>The time interval between the original and the earliest copy</a:t>
            </a:r>
          </a:p>
          <a:p>
            <a:pPr marL="457200" lvl="0" indent="-457200">
              <a:buFont typeface="Wingdings" panose="05000000000000000000" pitchFamily="2" charset="2"/>
              <a:buChar char="ü"/>
            </a:pPr>
            <a:r>
              <a:rPr lang="en-US" sz="2800" dirty="0">
                <a:solidFill>
                  <a:schemeClr val="bg1"/>
                </a:solidFill>
              </a:rPr>
              <a:t>The amount of manuscripts available</a:t>
            </a:r>
          </a:p>
        </p:txBody>
      </p:sp>
      <p:sp>
        <p:nvSpPr>
          <p:cNvPr id="6" name="TextBox 5">
            <a:extLst>
              <a:ext uri="{FF2B5EF4-FFF2-40B4-BE49-F238E27FC236}">
                <a16:creationId xmlns:a16="http://schemas.microsoft.com/office/drawing/2014/main" id="{777CF474-F233-450E-A97A-2437C9C83BA7}"/>
              </a:ext>
            </a:extLst>
          </p:cNvPr>
          <p:cNvSpPr txBox="1"/>
          <p:nvPr/>
        </p:nvSpPr>
        <p:spPr>
          <a:xfrm>
            <a:off x="262554" y="2672007"/>
            <a:ext cx="11661731" cy="1815882"/>
          </a:xfrm>
          <a:prstGeom prst="rect">
            <a:avLst/>
          </a:prstGeom>
          <a:noFill/>
          <a:ln>
            <a:noFill/>
          </a:ln>
        </p:spPr>
        <p:txBody>
          <a:bodyPr wrap="square" rtlCol="0">
            <a:spAutoFit/>
          </a:bodyPr>
          <a:lstStyle/>
          <a:p>
            <a:pPr marL="457200" lvl="0" indent="-457200" algn="just">
              <a:buFont typeface="Wingdings" panose="05000000000000000000" pitchFamily="2" charset="2"/>
              <a:buChar char="§"/>
            </a:pPr>
            <a:r>
              <a:rPr lang="en-US" sz="2800" dirty="0">
                <a:solidFill>
                  <a:schemeClr val="bg1"/>
                </a:solidFill>
              </a:rPr>
              <a:t>Iliad (900 BC) – 643 copies, oldest dating back to 400 BC (500 years from original document)</a:t>
            </a:r>
          </a:p>
          <a:p>
            <a:pPr marL="457200" lvl="0" indent="-457200" algn="just">
              <a:buFont typeface="Wingdings" panose="05000000000000000000" pitchFamily="2" charset="2"/>
              <a:buChar char="§"/>
            </a:pPr>
            <a:r>
              <a:rPr lang="en-US" sz="2800" dirty="0">
                <a:solidFill>
                  <a:schemeClr val="bg1"/>
                </a:solidFill>
              </a:rPr>
              <a:t>New Testament (45-100 AD), earliest copy 125 AD (25 years from original document) – 25,000 copies</a:t>
            </a:r>
          </a:p>
        </p:txBody>
      </p:sp>
    </p:spTree>
    <p:extLst>
      <p:ext uri="{BB962C8B-B14F-4D97-AF65-F5344CB8AC3E}">
        <p14:creationId xmlns:p14="http://schemas.microsoft.com/office/powerpoint/2010/main" val="37081698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1750"/>
                            </p:stCondLst>
                            <p:childTnLst>
                              <p:par>
                                <p:cTn id="9" presetID="10" presetClass="entr" presetSubtype="0" fill="hold" nodeType="afterEffect">
                                  <p:stCondLst>
                                    <p:cond delay="225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750"/>
                                        <p:tgtEl>
                                          <p:spTgt spid="4">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1750"/>
                                        <p:tgtEl>
                                          <p:spTgt spid="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fade">
                                      <p:cBhvr>
                                        <p:cTn id="21" dur="175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How can we trust that the original words were inerrant?</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016758"/>
          </a:xfrm>
          <a:prstGeom prst="rect">
            <a:avLst/>
          </a:prstGeom>
          <a:noFill/>
          <a:ln>
            <a:noFill/>
          </a:ln>
        </p:spPr>
        <p:txBody>
          <a:bodyPr wrap="square" rtlCol="0">
            <a:spAutoFit/>
          </a:bodyPr>
          <a:lstStyle/>
          <a:p>
            <a:pPr marL="514350" lvl="0" indent="-514350">
              <a:buAutoNum type="arabicPeriod"/>
            </a:pPr>
            <a:r>
              <a:rPr lang="en-US" sz="3200" dirty="0">
                <a:solidFill>
                  <a:schemeClr val="bg1"/>
                </a:solidFill>
              </a:rPr>
              <a:t>Evidence for the inerrancy of Scripture is bound up in the character of God.</a:t>
            </a:r>
          </a:p>
          <a:p>
            <a:pPr marL="514350" indent="-514350" algn="just">
              <a:buFont typeface="+mj-lt"/>
              <a:buAutoNum type="arabicPeriod"/>
            </a:pPr>
            <a:r>
              <a:rPr lang="en-US" sz="3200" dirty="0">
                <a:solidFill>
                  <a:schemeClr val="bg1"/>
                </a:solidFill>
              </a:rPr>
              <a:t>Evidence for the inerrancy of Scripture is what the Bible teaches about itself—that every word is true, not just the ideas, concepts, or general themes of Scripture.</a:t>
            </a:r>
          </a:p>
          <a:p>
            <a:pPr marL="514350" indent="-514350" algn="just">
              <a:buFont typeface="+mj-lt"/>
              <a:buAutoNum type="arabicPeriod"/>
            </a:pPr>
            <a:r>
              <a:rPr lang="en-US" sz="3200" dirty="0">
                <a:solidFill>
                  <a:schemeClr val="bg1"/>
                </a:solidFill>
              </a:rPr>
              <a:t>Evidence of inerrancy is the perseverance (continuation) of Scripture. </a:t>
            </a:r>
          </a:p>
          <a:p>
            <a:pPr marL="514350" indent="-514350" algn="just">
              <a:buFont typeface="+mj-lt"/>
              <a:buAutoNum type="arabicPeriod"/>
            </a:pPr>
            <a:r>
              <a:rPr lang="en-US" sz="3200" b="1" dirty="0">
                <a:solidFill>
                  <a:schemeClr val="bg1"/>
                </a:solidFill>
              </a:rPr>
              <a:t>Evidence of inerrancy is that Scripture uses Scripture in such a way that supports its inerrancy.</a:t>
            </a:r>
            <a:endParaRPr lang="en-US" sz="3200" dirty="0">
              <a:solidFill>
                <a:schemeClr val="bg1"/>
              </a:solidFill>
            </a:endParaRPr>
          </a:p>
          <a:p>
            <a:pPr marL="514350" indent="-514350" algn="just">
              <a:buFont typeface="+mj-lt"/>
              <a:buAutoNum type="arabicPeriod"/>
            </a:pPr>
            <a:endParaRPr lang="en-US" sz="3200" dirty="0">
              <a:solidFill>
                <a:schemeClr val="bg1"/>
              </a:solidFill>
            </a:endParaRPr>
          </a:p>
        </p:txBody>
      </p:sp>
    </p:spTree>
    <p:extLst>
      <p:ext uri="{BB962C8B-B14F-4D97-AF65-F5344CB8AC3E}">
        <p14:creationId xmlns:p14="http://schemas.microsoft.com/office/powerpoint/2010/main" val="8933763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175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Matthew 22:30-32</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4401205"/>
          </a:xfrm>
          <a:prstGeom prst="rect">
            <a:avLst/>
          </a:prstGeom>
          <a:noFill/>
          <a:ln>
            <a:noFill/>
          </a:ln>
        </p:spPr>
        <p:txBody>
          <a:bodyPr wrap="square" rtlCol="0">
            <a:spAutoFit/>
          </a:bodyPr>
          <a:lstStyle/>
          <a:p>
            <a:pPr algn="just"/>
            <a:r>
              <a:rPr lang="en-US" sz="4000" i="1" dirty="0">
                <a:solidFill>
                  <a:schemeClr val="bg1"/>
                </a:solidFill>
              </a:rPr>
              <a:t>30 "For in the resurrection they neither marry nor are given in marriage, but are like angels in heaven. 31 "But regarding the resurrection of the dead, have you not read what was spoken to you by God: 32 'I AM THE GOD OF ABRAHAM, AND THE GOD OF ISAAC, AND THE GOD OF JACOB'? He is not the God of the dead but of the living." </a:t>
            </a:r>
            <a:endParaRPr lang="en-US" sz="4000" dirty="0">
              <a:solidFill>
                <a:schemeClr val="bg1"/>
              </a:solidFill>
            </a:endParaRPr>
          </a:p>
        </p:txBody>
      </p:sp>
    </p:spTree>
    <p:extLst>
      <p:ext uri="{BB962C8B-B14F-4D97-AF65-F5344CB8AC3E}">
        <p14:creationId xmlns:p14="http://schemas.microsoft.com/office/powerpoint/2010/main" val="5898655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GALATIANS 3:16</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2554545"/>
          </a:xfrm>
          <a:prstGeom prst="rect">
            <a:avLst/>
          </a:prstGeom>
          <a:noFill/>
          <a:ln>
            <a:noFill/>
          </a:ln>
        </p:spPr>
        <p:txBody>
          <a:bodyPr wrap="square" rtlCol="0">
            <a:spAutoFit/>
          </a:bodyPr>
          <a:lstStyle/>
          <a:p>
            <a:pPr algn="just"/>
            <a:r>
              <a:rPr lang="en-US" sz="4000" i="1" dirty="0">
                <a:solidFill>
                  <a:schemeClr val="bg1"/>
                </a:solidFill>
              </a:rPr>
              <a:t>“Now the promises were spoken to Abraham and to his seed. He does not say, "And to seeds," as referring to many, but rather to one, "And to your seed," that is, Christ.”</a:t>
            </a:r>
            <a:endParaRPr lang="en-US" sz="4000" dirty="0">
              <a:solidFill>
                <a:schemeClr val="bg1"/>
              </a:solidFill>
            </a:endParaRPr>
          </a:p>
        </p:txBody>
      </p:sp>
    </p:spTree>
    <p:extLst>
      <p:ext uri="{BB962C8B-B14F-4D97-AF65-F5344CB8AC3E}">
        <p14:creationId xmlns:p14="http://schemas.microsoft.com/office/powerpoint/2010/main" val="40611532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Questions About Inerrancy</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3539430"/>
          </a:xfrm>
          <a:prstGeom prst="rect">
            <a:avLst/>
          </a:prstGeom>
          <a:noFill/>
          <a:ln>
            <a:noFill/>
          </a:ln>
        </p:spPr>
        <p:txBody>
          <a:bodyPr wrap="square" rtlCol="0">
            <a:spAutoFit/>
          </a:bodyPr>
          <a:lstStyle/>
          <a:p>
            <a:pPr marL="514350" lvl="0" indent="-514350" algn="just">
              <a:buFont typeface="+mj-lt"/>
              <a:buAutoNum type="arabicPeriod"/>
            </a:pPr>
            <a:r>
              <a:rPr lang="en-US" sz="3200" dirty="0">
                <a:solidFill>
                  <a:schemeClr val="bg1"/>
                </a:solidFill>
              </a:rPr>
              <a:t>Some might ask, “How can the Bible be without error if mere humans wrote it? I know God made it but so did man, and man is fallible.”</a:t>
            </a:r>
          </a:p>
          <a:p>
            <a:pPr marL="514350" indent="-514350" algn="just">
              <a:buFont typeface="+mj-lt"/>
              <a:buAutoNum type="arabicPeriod"/>
            </a:pPr>
            <a:r>
              <a:rPr lang="en-US" sz="3200" dirty="0">
                <a:solidFill>
                  <a:schemeClr val="bg1"/>
                </a:solidFill>
              </a:rPr>
              <a:t>One might ask, “If we do not have the original manuscripts, isn’t the argument of inerrancy in the original manuscripts a moot argument?”</a:t>
            </a:r>
          </a:p>
          <a:p>
            <a:pPr marL="514350" lvl="0" indent="-514350" algn="just">
              <a:buFont typeface="+mj-lt"/>
              <a:buAutoNum type="arabicPeriod"/>
            </a:pPr>
            <a:endParaRPr lang="en-US" sz="3200" dirty="0">
              <a:solidFill>
                <a:schemeClr val="bg1"/>
              </a:solidFill>
            </a:endParaRPr>
          </a:p>
        </p:txBody>
      </p:sp>
    </p:spTree>
    <p:extLst>
      <p:ext uri="{BB962C8B-B14F-4D97-AF65-F5344CB8AC3E}">
        <p14:creationId xmlns:p14="http://schemas.microsoft.com/office/powerpoint/2010/main" val="32561760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75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Mark 7:6-7</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3170099"/>
          </a:xfrm>
          <a:prstGeom prst="rect">
            <a:avLst/>
          </a:prstGeom>
          <a:noFill/>
          <a:ln>
            <a:noFill/>
          </a:ln>
        </p:spPr>
        <p:txBody>
          <a:bodyPr wrap="square" rtlCol="0">
            <a:spAutoFit/>
          </a:bodyPr>
          <a:lstStyle/>
          <a:p>
            <a:pPr algn="just"/>
            <a:r>
              <a:rPr lang="en-US" sz="4000" b="1" i="1" dirty="0">
                <a:solidFill>
                  <a:schemeClr val="bg1"/>
                </a:solidFill>
              </a:rPr>
              <a:t>6 And He said to them, "Rightly did Isaiah prophesy of you hypocrites, as it is written: 'THIS PEOPLE HONORS ME WITH THEIR LIPS, BUT THEIR HEART IS FAR AWAY FROM ME. 7 'BUT IN VAIN DO THEY WORSHIP ME, TEACHING AS DOCTRINES THE PRECEPTS OF MEN.' </a:t>
            </a:r>
            <a:endParaRPr lang="en-US" sz="4000" dirty="0">
              <a:solidFill>
                <a:schemeClr val="bg1"/>
              </a:solidFill>
            </a:endParaRPr>
          </a:p>
        </p:txBody>
      </p:sp>
    </p:spTree>
    <p:extLst>
      <p:ext uri="{BB962C8B-B14F-4D97-AF65-F5344CB8AC3E}">
        <p14:creationId xmlns:p14="http://schemas.microsoft.com/office/powerpoint/2010/main" val="2458062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2 Timothy 3:14-17</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355312"/>
          </a:xfrm>
          <a:prstGeom prst="rect">
            <a:avLst/>
          </a:prstGeom>
          <a:noFill/>
          <a:ln>
            <a:noFill/>
          </a:ln>
        </p:spPr>
        <p:txBody>
          <a:bodyPr wrap="square" rtlCol="0">
            <a:spAutoFit/>
          </a:bodyPr>
          <a:lstStyle/>
          <a:p>
            <a:pPr algn="just"/>
            <a:r>
              <a:rPr lang="en-US" sz="3800" i="1" dirty="0">
                <a:solidFill>
                  <a:schemeClr val="bg1"/>
                </a:solidFill>
              </a:rPr>
              <a:t>14 You, however, </a:t>
            </a:r>
            <a:r>
              <a:rPr lang="en-US" sz="3800" b="1" i="1" u="sng" dirty="0">
                <a:solidFill>
                  <a:schemeClr val="bg1"/>
                </a:solidFill>
              </a:rPr>
              <a:t>continue</a:t>
            </a:r>
            <a:r>
              <a:rPr lang="en-US" sz="3800" i="1" dirty="0">
                <a:solidFill>
                  <a:schemeClr val="bg1"/>
                </a:solidFill>
              </a:rPr>
              <a:t> in the things you have learned and become convinced of, knowing from whom you have learned them, 15 and that from childhood you have known the sacred writings which are able to give you the wisdom that leads to salvation through faith which is in Christ Jesus. 16 All Scripture is inspired by God and profitable for teaching, for reproof, for correction, for training in righteousness; 17 so that the man of God may be adequate, equipped for every good work.</a:t>
            </a:r>
            <a:endParaRPr lang="en-US" sz="3800" dirty="0">
              <a:solidFill>
                <a:schemeClr val="bg1"/>
              </a:solidFill>
            </a:endParaRPr>
          </a:p>
        </p:txBody>
      </p:sp>
    </p:spTree>
    <p:extLst>
      <p:ext uri="{BB962C8B-B14F-4D97-AF65-F5344CB8AC3E}">
        <p14:creationId xmlns:p14="http://schemas.microsoft.com/office/powerpoint/2010/main" val="14430299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Applications: What does this mean for us?</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569660"/>
          </a:xfrm>
          <a:prstGeom prst="rect">
            <a:avLst/>
          </a:prstGeom>
          <a:noFill/>
          <a:ln>
            <a:noFill/>
          </a:ln>
        </p:spPr>
        <p:txBody>
          <a:bodyPr wrap="square" rtlCol="0">
            <a:spAutoFit/>
          </a:bodyPr>
          <a:lstStyle/>
          <a:p>
            <a:pPr marL="514350" lvl="0" indent="-514350">
              <a:buFont typeface="+mj-lt"/>
              <a:buAutoNum type="arabicPeriod"/>
            </a:pPr>
            <a:r>
              <a:rPr lang="en-US" sz="3200" b="1" dirty="0">
                <a:solidFill>
                  <a:schemeClr val="bg1"/>
                </a:solidFill>
              </a:rPr>
              <a:t>The inerrancy of Scripture means we can trust the Word of God.</a:t>
            </a:r>
          </a:p>
          <a:p>
            <a:pPr marL="514350" indent="-514350">
              <a:buFont typeface="+mj-lt"/>
              <a:buAutoNum type="arabicPeriod"/>
            </a:pPr>
            <a:r>
              <a:rPr lang="en-US" sz="3200" b="1" dirty="0">
                <a:solidFill>
                  <a:schemeClr val="bg1"/>
                </a:solidFill>
              </a:rPr>
              <a:t>The inerrancy of Scripture should guide how we meditate on the Word of God.</a:t>
            </a:r>
            <a:endParaRPr lang="en-US" sz="3200" dirty="0">
              <a:solidFill>
                <a:schemeClr val="bg1"/>
              </a:solidFill>
            </a:endParaRPr>
          </a:p>
        </p:txBody>
      </p:sp>
    </p:spTree>
    <p:extLst>
      <p:ext uri="{BB962C8B-B14F-4D97-AF65-F5344CB8AC3E}">
        <p14:creationId xmlns:p14="http://schemas.microsoft.com/office/powerpoint/2010/main" val="4966716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75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8AFB965C-C290-4B19-BF60-142EC80D76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722782"/>
            <a:ext cx="12192000" cy="3843130"/>
          </a:xfrm>
          <a:prstGeom prst="rect">
            <a:avLst/>
          </a:prstGeom>
        </p:spPr>
      </p:pic>
      <p:sp>
        <p:nvSpPr>
          <p:cNvPr id="2" name="TextBox 1">
            <a:extLst>
              <a:ext uri="{FF2B5EF4-FFF2-40B4-BE49-F238E27FC236}">
                <a16:creationId xmlns:a16="http://schemas.microsoft.com/office/drawing/2014/main" id="{B3DBC5A5-A655-4396-885E-7E23D933771C}"/>
              </a:ext>
            </a:extLst>
          </p:cNvPr>
          <p:cNvSpPr txBox="1"/>
          <p:nvPr/>
        </p:nvSpPr>
        <p:spPr>
          <a:xfrm>
            <a:off x="125260" y="5724395"/>
            <a:ext cx="11924778" cy="954107"/>
          </a:xfrm>
          <a:prstGeom prst="rect">
            <a:avLst/>
          </a:prstGeom>
          <a:noFill/>
          <a:ln>
            <a:solidFill>
              <a:schemeClr val="tx2"/>
            </a:solidFill>
          </a:ln>
        </p:spPr>
        <p:txBody>
          <a:bodyPr wrap="square" rtlCol="0">
            <a:spAutoFit/>
          </a:bodyPr>
          <a:lstStyle/>
          <a:p>
            <a:pPr algn="ctr"/>
            <a:r>
              <a:rPr lang="en-US" sz="2800" i="1" dirty="0">
                <a:solidFill>
                  <a:schemeClr val="bg1"/>
                </a:solidFill>
              </a:rPr>
              <a:t>What the Word of God Can Do!</a:t>
            </a:r>
          </a:p>
          <a:p>
            <a:pPr algn="ctr"/>
            <a:r>
              <a:rPr lang="en-US" sz="2800" dirty="0">
                <a:solidFill>
                  <a:schemeClr val="bg1"/>
                </a:solidFill>
              </a:rPr>
              <a:t>2 Timothy 3:14-17 (Part 3)</a:t>
            </a:r>
          </a:p>
        </p:txBody>
      </p:sp>
    </p:spTree>
    <p:extLst>
      <p:ext uri="{BB962C8B-B14F-4D97-AF65-F5344CB8AC3E}">
        <p14:creationId xmlns:p14="http://schemas.microsoft.com/office/powerpoint/2010/main" val="2531678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Why are believers to “continue” in God’s Word?</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016758"/>
          </a:xfrm>
          <a:prstGeom prst="rect">
            <a:avLst/>
          </a:prstGeom>
          <a:noFill/>
          <a:ln>
            <a:noFill/>
          </a:ln>
        </p:spPr>
        <p:txBody>
          <a:bodyPr wrap="square" rtlCol="0">
            <a:spAutoFit/>
          </a:bodyPr>
          <a:lstStyle/>
          <a:p>
            <a:pPr marL="857250" lvl="0" indent="-857250" algn="just">
              <a:buFont typeface="+mj-lt"/>
              <a:buAutoNum type="romanUcPeriod"/>
            </a:pPr>
            <a:r>
              <a:rPr lang="en-US" sz="4000" b="1" dirty="0">
                <a:solidFill>
                  <a:schemeClr val="bg1"/>
                </a:solidFill>
              </a:rPr>
              <a:t>God’s Word is </a:t>
            </a:r>
            <a:r>
              <a:rPr lang="en-US" sz="4000" b="1" u="sng" dirty="0">
                <a:solidFill>
                  <a:schemeClr val="bg1"/>
                </a:solidFill>
              </a:rPr>
              <a:t>Instrumental</a:t>
            </a:r>
            <a:r>
              <a:rPr lang="en-US" sz="4000" b="1" dirty="0">
                <a:solidFill>
                  <a:schemeClr val="bg1"/>
                </a:solidFill>
              </a:rPr>
              <a:t> </a:t>
            </a:r>
          </a:p>
          <a:p>
            <a:pPr lvl="0" algn="just"/>
            <a:r>
              <a:rPr lang="en-US" sz="4000" i="1" dirty="0">
                <a:solidFill>
                  <a:schemeClr val="bg1"/>
                </a:solidFill>
              </a:rPr>
              <a:t>		…supplying wisdom for salvation</a:t>
            </a:r>
          </a:p>
          <a:p>
            <a:pPr marL="857250" lvl="0" indent="-857250" algn="just">
              <a:buFont typeface="+mj-lt"/>
              <a:buAutoNum type="romanUcPeriod" startAt="2"/>
            </a:pPr>
            <a:r>
              <a:rPr lang="en-US" sz="4000" b="1" dirty="0">
                <a:solidFill>
                  <a:schemeClr val="bg1"/>
                </a:solidFill>
              </a:rPr>
              <a:t>God’s Word is </a:t>
            </a:r>
            <a:r>
              <a:rPr lang="en-US" sz="4000" b="1" u="sng" dirty="0">
                <a:solidFill>
                  <a:schemeClr val="bg1"/>
                </a:solidFill>
              </a:rPr>
              <a:t>Inspired</a:t>
            </a:r>
            <a:r>
              <a:rPr lang="en-US" sz="4000" b="1" dirty="0">
                <a:solidFill>
                  <a:schemeClr val="bg1"/>
                </a:solidFill>
              </a:rPr>
              <a:t> </a:t>
            </a:r>
          </a:p>
          <a:p>
            <a:pPr lvl="0" algn="just"/>
            <a:r>
              <a:rPr lang="en-US" sz="4000" i="1" dirty="0">
                <a:solidFill>
                  <a:schemeClr val="bg1"/>
                </a:solidFill>
              </a:rPr>
              <a:t>		…God-breathed; God-given</a:t>
            </a:r>
          </a:p>
          <a:p>
            <a:pPr marL="857250" lvl="0" indent="-857250" algn="just">
              <a:buFont typeface="+mj-lt"/>
              <a:buAutoNum type="romanUcPeriod" startAt="3"/>
            </a:pPr>
            <a:r>
              <a:rPr lang="en-US" sz="4000" b="1" dirty="0">
                <a:solidFill>
                  <a:schemeClr val="bg1"/>
                </a:solidFill>
              </a:rPr>
              <a:t>God’s Word is </a:t>
            </a:r>
            <a:r>
              <a:rPr lang="en-US" sz="4000" b="1" u="sng" dirty="0">
                <a:solidFill>
                  <a:schemeClr val="bg1"/>
                </a:solidFill>
              </a:rPr>
              <a:t>Inerrant</a:t>
            </a:r>
          </a:p>
          <a:p>
            <a:pPr lvl="0" algn="just"/>
            <a:r>
              <a:rPr lang="en-US" sz="4000" i="1" dirty="0">
                <a:solidFill>
                  <a:schemeClr val="bg1"/>
                </a:solidFill>
              </a:rPr>
              <a:t>		…fully trustworthy</a:t>
            </a:r>
          </a:p>
          <a:p>
            <a:pPr marL="857250" lvl="0" indent="-857250" algn="just">
              <a:buFont typeface="+mj-lt"/>
              <a:buAutoNum type="romanUcPeriod" startAt="4"/>
            </a:pPr>
            <a:r>
              <a:rPr lang="en-US" sz="4000" b="1" dirty="0">
                <a:solidFill>
                  <a:schemeClr val="bg1"/>
                </a:solidFill>
              </a:rPr>
              <a:t>God’s Word is </a:t>
            </a:r>
            <a:r>
              <a:rPr lang="en-US" sz="4000" b="1" u="sng" dirty="0">
                <a:solidFill>
                  <a:schemeClr val="bg1"/>
                </a:solidFill>
              </a:rPr>
              <a:t>Indispensable</a:t>
            </a:r>
            <a:r>
              <a:rPr lang="en-US" sz="4000" b="1" dirty="0">
                <a:solidFill>
                  <a:schemeClr val="bg1"/>
                </a:solidFill>
              </a:rPr>
              <a:t> </a:t>
            </a:r>
          </a:p>
          <a:p>
            <a:pPr lvl="0" algn="just"/>
            <a:r>
              <a:rPr lang="en-US" sz="4000" i="1" dirty="0">
                <a:solidFill>
                  <a:schemeClr val="bg1"/>
                </a:solidFill>
              </a:rPr>
              <a:t>		…necessary for success</a:t>
            </a:r>
          </a:p>
        </p:txBody>
      </p:sp>
    </p:spTree>
    <p:extLst>
      <p:ext uri="{BB962C8B-B14F-4D97-AF65-F5344CB8AC3E}">
        <p14:creationId xmlns:p14="http://schemas.microsoft.com/office/powerpoint/2010/main" val="21977688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25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750"/>
                                        <p:tgtEl>
                                          <p:spTgt spid="4">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125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1750"/>
                                        <p:tgtEl>
                                          <p:spTgt spid="4">
                                            <p:txEl>
                                              <p:pRg st="2" end="2"/>
                                            </p:txEl>
                                          </p:spTgt>
                                        </p:tgtEl>
                                      </p:cBhvr>
                                    </p:animEffect>
                                  </p:childTnLst>
                                </p:cTn>
                              </p:par>
                            </p:childTnLst>
                          </p:cTn>
                        </p:par>
                        <p:par>
                          <p:cTn id="16" fill="hold">
                            <p:stCondLst>
                              <p:cond delay="7000"/>
                            </p:stCondLst>
                            <p:childTnLst>
                              <p:par>
                                <p:cTn id="17" presetID="10" presetClass="entr" presetSubtype="0" fill="hold" grpId="0" nodeType="afterEffect">
                                  <p:stCondLst>
                                    <p:cond delay="25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750"/>
                                        <p:tgtEl>
                                          <p:spTgt spid="4">
                                            <p:txEl>
                                              <p:pRg st="3" end="3"/>
                                            </p:txEl>
                                          </p:spTgt>
                                        </p:tgtEl>
                                      </p:cBhvr>
                                    </p:animEffect>
                                  </p:childTnLst>
                                </p:cTn>
                              </p:par>
                            </p:childTnLst>
                          </p:cTn>
                        </p:par>
                        <p:par>
                          <p:cTn id="20" fill="hold">
                            <p:stCondLst>
                              <p:cond delay="9000"/>
                            </p:stCondLst>
                            <p:childTnLst>
                              <p:par>
                                <p:cTn id="21" presetID="10" presetClass="entr" presetSubtype="0" fill="hold" grpId="0" nodeType="afterEffect">
                                  <p:stCondLst>
                                    <p:cond delay="125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1750"/>
                                        <p:tgtEl>
                                          <p:spTgt spid="4">
                                            <p:txEl>
                                              <p:pRg st="4" end="4"/>
                                            </p:txEl>
                                          </p:spTgt>
                                        </p:tgtEl>
                                      </p:cBhvr>
                                    </p:animEffect>
                                  </p:childTnLst>
                                </p:cTn>
                              </p:par>
                            </p:childTnLst>
                          </p:cTn>
                        </p:par>
                        <p:par>
                          <p:cTn id="24" fill="hold">
                            <p:stCondLst>
                              <p:cond delay="12000"/>
                            </p:stCondLst>
                            <p:childTnLst>
                              <p:par>
                                <p:cTn id="25" presetID="10" presetClass="entr" presetSubtype="0" fill="hold" grpId="0" nodeType="afterEffect">
                                  <p:stCondLst>
                                    <p:cond delay="25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1750"/>
                                        <p:tgtEl>
                                          <p:spTgt spid="4">
                                            <p:txEl>
                                              <p:pRg st="5" end="5"/>
                                            </p:txEl>
                                          </p:spTgt>
                                        </p:tgtEl>
                                      </p:cBhvr>
                                    </p:animEffect>
                                  </p:childTnLst>
                                </p:cTn>
                              </p:par>
                            </p:childTnLst>
                          </p:cTn>
                        </p:par>
                        <p:par>
                          <p:cTn id="28" fill="hold">
                            <p:stCondLst>
                              <p:cond delay="14000"/>
                            </p:stCondLst>
                            <p:childTnLst>
                              <p:par>
                                <p:cTn id="29" presetID="10" presetClass="entr" presetSubtype="0" fill="hold" grpId="0" nodeType="afterEffect">
                                  <p:stCondLst>
                                    <p:cond delay="125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fade">
                                      <p:cBhvr>
                                        <p:cTn id="31" dur="1750"/>
                                        <p:tgtEl>
                                          <p:spTgt spid="4">
                                            <p:txEl>
                                              <p:pRg st="6" end="6"/>
                                            </p:txEl>
                                          </p:spTgt>
                                        </p:tgtEl>
                                      </p:cBhvr>
                                    </p:animEffect>
                                  </p:childTnLst>
                                </p:cTn>
                              </p:par>
                            </p:childTnLst>
                          </p:cTn>
                        </p:par>
                        <p:par>
                          <p:cTn id="32" fill="hold">
                            <p:stCondLst>
                              <p:cond delay="17000"/>
                            </p:stCondLst>
                            <p:childTnLst>
                              <p:par>
                                <p:cTn id="33" presetID="10" presetClass="entr" presetSubtype="0" fill="hold" grpId="0" nodeType="afterEffect">
                                  <p:stCondLst>
                                    <p:cond delay="250"/>
                                  </p:stCondLst>
                                  <p:childTnLst>
                                    <p:set>
                                      <p:cBhvr>
                                        <p:cTn id="34" dur="1" fill="hold">
                                          <p:stCondLst>
                                            <p:cond delay="0"/>
                                          </p:stCondLst>
                                        </p:cTn>
                                        <p:tgtEl>
                                          <p:spTgt spid="4">
                                            <p:txEl>
                                              <p:pRg st="7" end="7"/>
                                            </p:txEl>
                                          </p:spTgt>
                                        </p:tgtEl>
                                        <p:attrNameLst>
                                          <p:attrName>style.visibility</p:attrName>
                                        </p:attrNameLst>
                                      </p:cBhvr>
                                      <p:to>
                                        <p:strVal val="visible"/>
                                      </p:to>
                                    </p:set>
                                    <p:animEffect transition="in" filter="fade">
                                      <p:cBhvr>
                                        <p:cTn id="35" dur="175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Why are believers to “continue” in God’s Word?</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077218"/>
          </a:xfrm>
          <a:prstGeom prst="rect">
            <a:avLst/>
          </a:prstGeom>
          <a:noFill/>
          <a:ln>
            <a:noFill/>
          </a:ln>
        </p:spPr>
        <p:txBody>
          <a:bodyPr wrap="square" rtlCol="0">
            <a:spAutoFit/>
          </a:bodyPr>
          <a:lstStyle/>
          <a:p>
            <a:pPr marL="857250" lvl="0" indent="-857250" algn="just">
              <a:buFont typeface="+mj-lt"/>
              <a:buAutoNum type="romanUcPeriod" startAt="3"/>
            </a:pPr>
            <a:r>
              <a:rPr lang="en-US" sz="4000" b="1" dirty="0">
                <a:solidFill>
                  <a:schemeClr val="bg1"/>
                </a:solidFill>
              </a:rPr>
              <a:t>God’s Word is </a:t>
            </a:r>
            <a:r>
              <a:rPr lang="en-US" sz="4000" b="1" u="sng" dirty="0">
                <a:solidFill>
                  <a:schemeClr val="bg1"/>
                </a:solidFill>
              </a:rPr>
              <a:t>Inerrant</a:t>
            </a:r>
            <a:r>
              <a:rPr lang="en-US" sz="4000" b="1" dirty="0">
                <a:solidFill>
                  <a:schemeClr val="bg1"/>
                </a:solidFill>
              </a:rPr>
              <a:t> (3:16a)</a:t>
            </a:r>
          </a:p>
          <a:p>
            <a:pPr algn="just"/>
            <a:r>
              <a:rPr lang="en-US" sz="2400" i="1" dirty="0">
                <a:solidFill>
                  <a:schemeClr val="bg1"/>
                </a:solidFill>
              </a:rPr>
              <a:t>16 All Scripture is inspired by God… </a:t>
            </a:r>
            <a:endParaRPr lang="en-US" sz="2400" dirty="0">
              <a:solidFill>
                <a:schemeClr val="bg1"/>
              </a:solidFill>
            </a:endParaRPr>
          </a:p>
        </p:txBody>
      </p:sp>
    </p:spTree>
    <p:extLst>
      <p:ext uri="{BB962C8B-B14F-4D97-AF65-F5344CB8AC3E}">
        <p14:creationId xmlns:p14="http://schemas.microsoft.com/office/powerpoint/2010/main" val="4985615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R.C. Sproul</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2554545"/>
          </a:xfrm>
          <a:prstGeom prst="rect">
            <a:avLst/>
          </a:prstGeom>
          <a:noFill/>
          <a:ln>
            <a:noFill/>
          </a:ln>
        </p:spPr>
        <p:txBody>
          <a:bodyPr wrap="square" rtlCol="0">
            <a:spAutoFit/>
          </a:bodyPr>
          <a:lstStyle/>
          <a:p>
            <a:pPr algn="just"/>
            <a:r>
              <a:rPr lang="en-US" sz="4000" i="1" dirty="0">
                <a:solidFill>
                  <a:schemeClr val="bg1"/>
                </a:solidFill>
              </a:rPr>
              <a:t>“The doctrine of inspiration declares that God enabled human writers of Scripture to be agents of divine revelation so that what they wrote was not only their writing but in a higher sense the very Word of God.”</a:t>
            </a:r>
            <a:endParaRPr lang="en-US" sz="4000" dirty="0">
              <a:solidFill>
                <a:schemeClr val="bg1"/>
              </a:solidFill>
            </a:endParaRPr>
          </a:p>
        </p:txBody>
      </p:sp>
    </p:spTree>
    <p:extLst>
      <p:ext uri="{BB962C8B-B14F-4D97-AF65-F5344CB8AC3E}">
        <p14:creationId xmlns:p14="http://schemas.microsoft.com/office/powerpoint/2010/main" val="26098021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Why are believers to “continue” in God’s Word?</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077218"/>
          </a:xfrm>
          <a:prstGeom prst="rect">
            <a:avLst/>
          </a:prstGeom>
          <a:noFill/>
          <a:ln>
            <a:noFill/>
          </a:ln>
        </p:spPr>
        <p:txBody>
          <a:bodyPr wrap="square" rtlCol="0">
            <a:spAutoFit/>
          </a:bodyPr>
          <a:lstStyle/>
          <a:p>
            <a:pPr marL="857250" lvl="0" indent="-857250" algn="just">
              <a:buFont typeface="+mj-lt"/>
              <a:buAutoNum type="romanUcPeriod" startAt="3"/>
            </a:pPr>
            <a:r>
              <a:rPr lang="en-US" sz="4000" b="1" dirty="0">
                <a:solidFill>
                  <a:schemeClr val="bg1"/>
                </a:solidFill>
              </a:rPr>
              <a:t>God’s Word is </a:t>
            </a:r>
            <a:r>
              <a:rPr lang="en-US" sz="4000" b="1" u="sng" dirty="0">
                <a:solidFill>
                  <a:schemeClr val="bg1"/>
                </a:solidFill>
              </a:rPr>
              <a:t>Inerrant</a:t>
            </a:r>
            <a:r>
              <a:rPr lang="en-US" sz="4000" b="1" dirty="0">
                <a:solidFill>
                  <a:schemeClr val="bg1"/>
                </a:solidFill>
              </a:rPr>
              <a:t> (3:16a)</a:t>
            </a:r>
          </a:p>
          <a:p>
            <a:pPr algn="just"/>
            <a:r>
              <a:rPr lang="en-US" sz="2400" i="1" dirty="0">
                <a:solidFill>
                  <a:schemeClr val="bg1"/>
                </a:solidFill>
              </a:rPr>
              <a:t>16 All Scripture is inspired by God… </a:t>
            </a:r>
            <a:endParaRPr lang="en-US" sz="2400" dirty="0">
              <a:solidFill>
                <a:schemeClr val="bg1"/>
              </a:solidFill>
            </a:endParaRPr>
          </a:p>
        </p:txBody>
      </p:sp>
      <p:sp>
        <p:nvSpPr>
          <p:cNvPr id="5" name="TextBox 4">
            <a:extLst>
              <a:ext uri="{FF2B5EF4-FFF2-40B4-BE49-F238E27FC236}">
                <a16:creationId xmlns:a16="http://schemas.microsoft.com/office/drawing/2014/main" id="{1D495FF8-53E9-48DA-98A7-6D332B599460}"/>
              </a:ext>
            </a:extLst>
          </p:cNvPr>
          <p:cNvSpPr txBox="1"/>
          <p:nvPr/>
        </p:nvSpPr>
        <p:spPr>
          <a:xfrm>
            <a:off x="262554" y="2477533"/>
            <a:ext cx="11661731" cy="584775"/>
          </a:xfrm>
          <a:prstGeom prst="rect">
            <a:avLst/>
          </a:prstGeom>
          <a:noFill/>
          <a:ln>
            <a:noFill/>
          </a:ln>
        </p:spPr>
        <p:txBody>
          <a:bodyPr wrap="square" rtlCol="0">
            <a:spAutoFit/>
          </a:bodyPr>
          <a:lstStyle/>
          <a:p>
            <a:pPr marL="514350" lvl="0" indent="-514350" algn="just">
              <a:buFont typeface="+mj-lt"/>
              <a:buAutoNum type="alphaUcPeriod"/>
            </a:pPr>
            <a:r>
              <a:rPr lang="en-US" sz="3200" dirty="0">
                <a:solidFill>
                  <a:schemeClr val="bg1"/>
                </a:solidFill>
              </a:rPr>
              <a:t>What is “inerrancy”? </a:t>
            </a:r>
          </a:p>
        </p:txBody>
      </p:sp>
      <p:sp>
        <p:nvSpPr>
          <p:cNvPr id="6" name="TextBox 5">
            <a:extLst>
              <a:ext uri="{FF2B5EF4-FFF2-40B4-BE49-F238E27FC236}">
                <a16:creationId xmlns:a16="http://schemas.microsoft.com/office/drawing/2014/main" id="{EFFFA5A5-2E15-46F9-AE09-522875879397}"/>
              </a:ext>
            </a:extLst>
          </p:cNvPr>
          <p:cNvSpPr txBox="1"/>
          <p:nvPr/>
        </p:nvSpPr>
        <p:spPr>
          <a:xfrm>
            <a:off x="277168" y="3043291"/>
            <a:ext cx="11661731" cy="954107"/>
          </a:xfrm>
          <a:prstGeom prst="rect">
            <a:avLst/>
          </a:prstGeom>
          <a:noFill/>
          <a:ln>
            <a:noFill/>
          </a:ln>
        </p:spPr>
        <p:txBody>
          <a:bodyPr wrap="square" rtlCol="0">
            <a:spAutoFit/>
          </a:bodyPr>
          <a:lstStyle/>
          <a:p>
            <a:pPr lvl="0" algn="just"/>
            <a:r>
              <a:rPr lang="en-US" sz="2800" dirty="0">
                <a:solidFill>
                  <a:schemeClr val="bg1"/>
                </a:solidFill>
              </a:rPr>
              <a:t>“The inerrancy of Scripture means that Scripture in the original manuscripts does not affirm anything that is contrary to fact.” Wayne Grudem</a:t>
            </a:r>
          </a:p>
        </p:txBody>
      </p:sp>
      <p:sp>
        <p:nvSpPr>
          <p:cNvPr id="7" name="TextBox 6">
            <a:extLst>
              <a:ext uri="{FF2B5EF4-FFF2-40B4-BE49-F238E27FC236}">
                <a16:creationId xmlns:a16="http://schemas.microsoft.com/office/drawing/2014/main" id="{B0EE5EFD-D1CF-4600-A8BB-E8FDBBAC5EFF}"/>
              </a:ext>
            </a:extLst>
          </p:cNvPr>
          <p:cNvSpPr txBox="1"/>
          <p:nvPr/>
        </p:nvSpPr>
        <p:spPr>
          <a:xfrm>
            <a:off x="291782" y="3997355"/>
            <a:ext cx="11661731" cy="954107"/>
          </a:xfrm>
          <a:prstGeom prst="rect">
            <a:avLst/>
          </a:prstGeom>
          <a:noFill/>
          <a:ln>
            <a:noFill/>
          </a:ln>
        </p:spPr>
        <p:txBody>
          <a:bodyPr wrap="square" rtlCol="0">
            <a:spAutoFit/>
          </a:bodyPr>
          <a:lstStyle/>
          <a:p>
            <a:pPr lvl="0" algn="just"/>
            <a:r>
              <a:rPr lang="en-US" sz="2800" dirty="0">
                <a:solidFill>
                  <a:schemeClr val="bg1"/>
                </a:solidFill>
              </a:rPr>
              <a:t>“Inerrancy is the doctrine that the Bible is fully truthful in all of its teachings.” Millard Erickson</a:t>
            </a:r>
          </a:p>
        </p:txBody>
      </p:sp>
      <p:sp>
        <p:nvSpPr>
          <p:cNvPr id="8" name="TextBox 7">
            <a:extLst>
              <a:ext uri="{FF2B5EF4-FFF2-40B4-BE49-F238E27FC236}">
                <a16:creationId xmlns:a16="http://schemas.microsoft.com/office/drawing/2014/main" id="{F9B59B41-BF81-4DDA-8CC1-48C28F8EEFC3}"/>
              </a:ext>
            </a:extLst>
          </p:cNvPr>
          <p:cNvSpPr txBox="1"/>
          <p:nvPr/>
        </p:nvSpPr>
        <p:spPr>
          <a:xfrm>
            <a:off x="293870" y="4951419"/>
            <a:ext cx="11661731" cy="1815882"/>
          </a:xfrm>
          <a:prstGeom prst="rect">
            <a:avLst/>
          </a:prstGeom>
          <a:noFill/>
          <a:ln>
            <a:noFill/>
          </a:ln>
        </p:spPr>
        <p:txBody>
          <a:bodyPr wrap="square" rtlCol="0">
            <a:spAutoFit/>
          </a:bodyPr>
          <a:lstStyle/>
          <a:p>
            <a:pPr lvl="0" algn="just"/>
            <a:r>
              <a:rPr lang="en-US" sz="2800" dirty="0">
                <a:solidFill>
                  <a:schemeClr val="bg1"/>
                </a:solidFill>
              </a:rPr>
              <a:t>“Whatever the Bible says about itself, man, God, life, death, history, science, and every other subject is true. This does not mean that every statement in the Bible is true, because the Bible records the lies of men and of Satan. But the record is true.” Warren </a:t>
            </a:r>
            <a:r>
              <a:rPr lang="en-US" sz="2800" dirty="0" err="1">
                <a:solidFill>
                  <a:schemeClr val="bg1"/>
                </a:solidFill>
              </a:rPr>
              <a:t>Wiersbe</a:t>
            </a:r>
            <a:endParaRPr lang="en-US" sz="2800" dirty="0">
              <a:solidFill>
                <a:schemeClr val="bg1"/>
              </a:solidFill>
            </a:endParaRPr>
          </a:p>
        </p:txBody>
      </p:sp>
    </p:spTree>
    <p:extLst>
      <p:ext uri="{BB962C8B-B14F-4D97-AF65-F5344CB8AC3E}">
        <p14:creationId xmlns:p14="http://schemas.microsoft.com/office/powerpoint/2010/main" val="32039685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par>
                          <p:cTn id="8" fill="hold">
                            <p:stCondLst>
                              <p:cond delay="1750"/>
                            </p:stCondLst>
                            <p:childTnLst>
                              <p:par>
                                <p:cTn id="9" presetID="10" presetClass="entr" presetSubtype="0" fill="hold" grpId="0"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1750"/>
                                        <p:tgtEl>
                                          <p:spTgt spid="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fade">
                                      <p:cBhvr>
                                        <p:cTn id="16" dur="1750"/>
                                        <p:tgtEl>
                                          <p:spTgt spid="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fade">
                                      <p:cBhvr>
                                        <p:cTn id="21" dur="175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uiExpand="1" build="p"/>
      <p:bldP spid="7" grpId="0" uiExpand="1" build="p"/>
      <p:bldP spid="8"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Inerrancy</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938992"/>
          </a:xfrm>
          <a:prstGeom prst="rect">
            <a:avLst/>
          </a:prstGeom>
          <a:noFill/>
          <a:ln>
            <a:noFill/>
          </a:ln>
        </p:spPr>
        <p:txBody>
          <a:bodyPr wrap="square" rtlCol="0">
            <a:spAutoFit/>
          </a:bodyPr>
          <a:lstStyle/>
          <a:p>
            <a:pPr algn="just"/>
            <a:r>
              <a:rPr lang="en-US" sz="4000" b="1" dirty="0">
                <a:solidFill>
                  <a:schemeClr val="bg1"/>
                </a:solidFill>
              </a:rPr>
              <a:t>The Bible is true and without error in the original manuscripts, and for that reason, we can trust its copies</a:t>
            </a:r>
            <a:r>
              <a:rPr lang="en-US" sz="4000" dirty="0">
                <a:solidFill>
                  <a:schemeClr val="bg1"/>
                </a:solidFill>
              </a:rPr>
              <a:t>. </a:t>
            </a:r>
          </a:p>
        </p:txBody>
      </p:sp>
    </p:spTree>
    <p:extLst>
      <p:ext uri="{BB962C8B-B14F-4D97-AF65-F5344CB8AC3E}">
        <p14:creationId xmlns:p14="http://schemas.microsoft.com/office/powerpoint/2010/main" val="14416438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How can we trust that the original words were inerrant?</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3539430"/>
          </a:xfrm>
          <a:prstGeom prst="rect">
            <a:avLst/>
          </a:prstGeom>
          <a:noFill/>
          <a:ln>
            <a:noFill/>
          </a:ln>
        </p:spPr>
        <p:txBody>
          <a:bodyPr wrap="square" rtlCol="0">
            <a:spAutoFit/>
          </a:bodyPr>
          <a:lstStyle/>
          <a:p>
            <a:pPr marL="514350" lvl="0" indent="-514350">
              <a:buAutoNum type="arabicPeriod"/>
            </a:pPr>
            <a:r>
              <a:rPr lang="en-US" sz="3200" b="1" dirty="0">
                <a:solidFill>
                  <a:schemeClr val="bg1"/>
                </a:solidFill>
              </a:rPr>
              <a:t>Evidence for the inerrancy of Scripture is bound up in the character of God.</a:t>
            </a:r>
          </a:p>
          <a:p>
            <a:pPr marL="971550" lvl="1" indent="-514350">
              <a:buFont typeface="Wingdings" panose="05000000000000000000" pitchFamily="2" charset="2"/>
              <a:buChar char="§"/>
            </a:pPr>
            <a:r>
              <a:rPr lang="en-US" sz="3200" b="1" dirty="0">
                <a:solidFill>
                  <a:schemeClr val="bg1"/>
                </a:solidFill>
              </a:rPr>
              <a:t>God cannot lie (Titus 1:2; Numbers 23:19)</a:t>
            </a:r>
          </a:p>
          <a:p>
            <a:pPr marL="971550" lvl="1" indent="-514350">
              <a:buFont typeface="Wingdings" panose="05000000000000000000" pitchFamily="2" charset="2"/>
              <a:buChar char="§"/>
            </a:pPr>
            <a:r>
              <a:rPr lang="en-US" sz="3200" b="1" dirty="0">
                <a:solidFill>
                  <a:schemeClr val="bg1"/>
                </a:solidFill>
              </a:rPr>
              <a:t>Christ is “the way, and the truth and the life” (John 14:6)</a:t>
            </a:r>
          </a:p>
          <a:p>
            <a:pPr marL="971550" lvl="1" indent="-514350">
              <a:buFont typeface="Wingdings" panose="05000000000000000000" pitchFamily="2" charset="2"/>
              <a:buChar char="§"/>
            </a:pPr>
            <a:endParaRPr lang="en-US" sz="3200" b="1" dirty="0">
              <a:solidFill>
                <a:schemeClr val="bg1"/>
              </a:solidFill>
            </a:endParaRPr>
          </a:p>
          <a:p>
            <a:pPr marL="971550" lvl="1" indent="-514350">
              <a:buFont typeface="Wingdings" panose="05000000000000000000" pitchFamily="2" charset="2"/>
              <a:buChar char="§"/>
            </a:pPr>
            <a:endParaRPr lang="en-US" sz="3200" b="1" dirty="0">
              <a:solidFill>
                <a:schemeClr val="bg1"/>
              </a:solidFill>
            </a:endParaRPr>
          </a:p>
          <a:p>
            <a:pPr marL="971550" lvl="1" indent="-514350">
              <a:buAutoNum type="arabicPeriod"/>
            </a:pPr>
            <a:endParaRPr lang="en-US" sz="3200" dirty="0">
              <a:solidFill>
                <a:schemeClr val="bg1"/>
              </a:solidFill>
            </a:endParaRPr>
          </a:p>
        </p:txBody>
      </p:sp>
    </p:spTree>
    <p:extLst>
      <p:ext uri="{BB962C8B-B14F-4D97-AF65-F5344CB8AC3E}">
        <p14:creationId xmlns:p14="http://schemas.microsoft.com/office/powerpoint/2010/main" val="30658493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1750"/>
                            </p:stCondLst>
                            <p:childTnLst>
                              <p:par>
                                <p:cTn id="9" presetID="10" presetClass="entr" presetSubtype="0" fill="hold" grpId="0" nodeType="afterEffect">
                                  <p:stCondLst>
                                    <p:cond delay="75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750"/>
                                        <p:tgtEl>
                                          <p:spTgt spid="4">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Deuteronomy 18:20-22</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078313"/>
          </a:xfrm>
          <a:prstGeom prst="rect">
            <a:avLst/>
          </a:prstGeom>
          <a:noFill/>
          <a:ln>
            <a:noFill/>
          </a:ln>
        </p:spPr>
        <p:txBody>
          <a:bodyPr wrap="square" rtlCol="0">
            <a:spAutoFit/>
          </a:bodyPr>
          <a:lstStyle/>
          <a:p>
            <a:pPr algn="just"/>
            <a:r>
              <a:rPr lang="en-US" sz="3600" i="1" dirty="0">
                <a:solidFill>
                  <a:schemeClr val="bg1"/>
                </a:solidFill>
              </a:rPr>
              <a:t>20 'But the prophet who speaks a word presumptuously in My name which I have not commanded him to speak, or which he speaks in the name of other gods, that prophet shall die.'  21 "You may say in your heart, 'How will we know the word which the Lord has not spoken?' 22 "When a prophet speaks in the name of the Lord, if the thing does not come about or come true, that is the thing which the Lord has not spoken. The prophet has spoken it presumptuously; you shall not be afraid of him.</a:t>
            </a:r>
            <a:endParaRPr lang="en-US" sz="3600" dirty="0">
              <a:solidFill>
                <a:schemeClr val="bg1"/>
              </a:solidFill>
            </a:endParaRPr>
          </a:p>
        </p:txBody>
      </p:sp>
    </p:spTree>
    <p:extLst>
      <p:ext uri="{BB962C8B-B14F-4D97-AF65-F5344CB8AC3E}">
        <p14:creationId xmlns:p14="http://schemas.microsoft.com/office/powerpoint/2010/main" val="32902139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theme/theme1.xml><?xml version="1.0" encoding="utf-8"?>
<a:theme xmlns:a="http://schemas.openxmlformats.org/drawingml/2006/main" name="Vertical Lexicon design templat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a:defPPr>
      </a:lstStyle>
      <a:style>
        <a:lnRef idx="2">
          <a:schemeClr val="accent2">
            <a:shade val="50000"/>
          </a:schemeClr>
        </a:lnRef>
        <a:fillRef idx="1">
          <a:schemeClr val="accent2"/>
        </a:fillRef>
        <a:effectRef idx="0">
          <a:schemeClr val="accent2"/>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tx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Vertical lexicon design slides.potx" id="{49C7086D-B6BF-42C9-B2E9-7A6F5A963EAA}" vid="{839E83B1-FF0C-49E8-8563-59D864F05AE3}"/>
    </a:ext>
  </a:extLst>
</a:theme>
</file>

<file path=ppt/theme/theme2.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05EEE0F9-7BC9-4998-8617-7CC115AD97E2}">
  <ds:schemaRefs>
    <ds:schemaRef ds:uri="http://schemas.microsoft.com/sharepoint/v3/contenttype/forms"/>
  </ds:schemaRefs>
</ds:datastoreItem>
</file>

<file path=customXml/itemProps2.xml><?xml version="1.0" encoding="utf-8"?>
<ds:datastoreItem xmlns:ds="http://schemas.openxmlformats.org/officeDocument/2006/customXml" ds:itemID="{4BEBB951-DE64-4CB8-9E1C-184A357AD7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A1BD8E5-A18E-435C-B431-90A6B59F4B6F}">
  <ds:schemaRefs>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40262f94-9f35-4ac3-9a90-690165a166b7"/>
    <ds:schemaRef ds:uri="a4f35948-e619-41b3-aa29-22878b09cfd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Vertical lexicon design slides</Template>
  <TotalTime>12530</TotalTime>
  <Words>1483</Words>
  <Application>Microsoft Office PowerPoint</Application>
  <PresentationFormat>Widescreen</PresentationFormat>
  <Paragraphs>119</Paragraphs>
  <Slides>21</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Wingdings</vt:lpstr>
      <vt:lpstr>Vertical Lexicon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Ed Godfrey</cp:lastModifiedBy>
  <cp:revision>103</cp:revision>
  <dcterms:created xsi:type="dcterms:W3CDTF">2018-11-24T16:00:56Z</dcterms:created>
  <dcterms:modified xsi:type="dcterms:W3CDTF">2020-01-18T23:52:05Z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